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1.xml" ContentType="application/vnd.openxmlformats-officedocument.presentationml.tags+xml"/>
  <Override PartName="/ppt/tags/tag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4"/>
  </p:sldMasterIdLst>
  <p:sldIdLst>
    <p:sldId id="273" r:id="rId5"/>
    <p:sldId id="288" r:id="rId6"/>
    <p:sldId id="289" r:id="rId7"/>
    <p:sldId id="290" r:id="rId8"/>
    <p:sldId id="292" r:id="rId9"/>
    <p:sldId id="291" r:id="rId10"/>
    <p:sldId id="306" r:id="rId11"/>
    <p:sldId id="305" r:id="rId12"/>
    <p:sldId id="297" r:id="rId13"/>
    <p:sldId id="298" r:id="rId14"/>
    <p:sldId id="303" r:id="rId15"/>
    <p:sldId id="295" r:id="rId16"/>
    <p:sldId id="296" r:id="rId17"/>
    <p:sldId id="293" r:id="rId18"/>
    <p:sldId id="300" r:id="rId19"/>
    <p:sldId id="299" r:id="rId20"/>
    <p:sldId id="301" r:id="rId21"/>
    <p:sldId id="302" r:id="rId22"/>
    <p:sldId id="304"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19" autoAdjust="0"/>
  </p:normalViewPr>
  <p:slideViewPr>
    <p:cSldViewPr snapToGrid="0">
      <p:cViewPr varScale="1">
        <p:scale>
          <a:sx n="67" d="100"/>
          <a:sy n="67" d="100"/>
        </p:scale>
        <p:origin x="644" y="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hyperlink" Target="http://www.britishmuseum.org/explore/highlights/highlight_objects/pe_mla/t/the_lycurgus_cup.aspx" TargetMode="External"/><Relationship Id="rId1" Type="http://schemas.openxmlformats.org/officeDocument/2006/relationships/hyperlink" Target="http://www.nytimes.com/2006/11/28/science/28observ.html?scp=1&amp;sq=Antique+Nanotubes&amp;st=nyt" TargetMode="External"/></Relationships>
</file>

<file path=ppt/diagrams/_rels/drawing1.xml.rels><?xml version="1.0" encoding="UTF-8" standalone="yes"?>
<Relationships xmlns="http://schemas.openxmlformats.org/package/2006/relationships"><Relationship Id="rId2" Type="http://schemas.openxmlformats.org/officeDocument/2006/relationships/hyperlink" Target="http://www.nytimes.com/2006/11/28/science/28observ.html?scp=1&amp;sq=Antique+Nanotubes&amp;st=nyt" TargetMode="External"/><Relationship Id="rId1" Type="http://schemas.openxmlformats.org/officeDocument/2006/relationships/hyperlink" Target="http://www.britishmuseum.org/explore/highlights/highlight_objects/pe_mla/t/the_lycurgus_cup.aspx" TargetMode="External"/></Relationships>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AD4E0A1-2FAA-4C4F-A963-A18676DD2709}" type="doc">
      <dgm:prSet loTypeId="urn:microsoft.com/office/officeart/2005/8/layout/chevron1" loCatId="process" qsTypeId="urn:microsoft.com/office/officeart/2005/8/quickstyle/simple1" qsCatId="simple" csTypeId="urn:microsoft.com/office/officeart/2005/8/colors/accent0_3" csCatId="mainScheme" phldr="1"/>
      <dgm:spPr/>
      <dgm:t>
        <a:bodyPr/>
        <a:lstStyle/>
        <a:p>
          <a:endParaRPr lang="en-US"/>
        </a:p>
      </dgm:t>
    </dgm:pt>
    <dgm:pt modelId="{59A0B26A-2973-451B-9ADA-6468D9C1A82E}">
      <dgm:prSet/>
      <dgm:spPr/>
      <dgm:t>
        <a:bodyPr/>
        <a:lstStyle/>
        <a:p>
          <a:r>
            <a:rPr lang="en-US" dirty="0"/>
            <a:t>4th centaury</a:t>
          </a:r>
        </a:p>
      </dgm:t>
    </dgm:pt>
    <dgm:pt modelId="{485F4D2F-583A-4E49-8439-7E9505C9635E}" type="parTrans" cxnId="{3B32756D-B3E5-411D-8FF5-9443D03E0512}">
      <dgm:prSet/>
      <dgm:spPr/>
      <dgm:t>
        <a:bodyPr/>
        <a:lstStyle/>
        <a:p>
          <a:endParaRPr lang="en-US"/>
        </a:p>
      </dgm:t>
    </dgm:pt>
    <dgm:pt modelId="{82DF06A8-49E6-4C50-8190-748A5D28FD6E}" type="sibTrans" cxnId="{3B32756D-B3E5-411D-8FF5-9443D03E0512}">
      <dgm:prSet/>
      <dgm:spPr/>
      <dgm:t>
        <a:bodyPr/>
        <a:lstStyle/>
        <a:p>
          <a:endParaRPr lang="en-US"/>
        </a:p>
      </dgm:t>
    </dgm:pt>
    <dgm:pt modelId="{8159643A-818D-4545-AFE5-29FC064B1AAA}">
      <dgm:prSet/>
      <dgm:spPr/>
      <dgm:t>
        <a:bodyPr/>
        <a:lstStyle/>
        <a:p>
          <a:r>
            <a:rPr lang="en-IN" b="1" dirty="0"/>
            <a:t>13th-18th Centuries –</a:t>
          </a:r>
          <a:endParaRPr lang="en-US" dirty="0"/>
        </a:p>
      </dgm:t>
    </dgm:pt>
    <dgm:pt modelId="{2AC99ED1-74BC-44F4-AB57-AD4179C7D85F}" type="parTrans" cxnId="{D9DD0A07-3DE1-4FDB-9228-533E0FAB48D9}">
      <dgm:prSet/>
      <dgm:spPr/>
      <dgm:t>
        <a:bodyPr/>
        <a:lstStyle/>
        <a:p>
          <a:endParaRPr lang="en-US"/>
        </a:p>
      </dgm:t>
    </dgm:pt>
    <dgm:pt modelId="{384C38D0-1DF9-4571-8437-3CD10BEF2AAE}" type="sibTrans" cxnId="{D9DD0A07-3DE1-4FDB-9228-533E0FAB48D9}">
      <dgm:prSet/>
      <dgm:spPr/>
      <dgm:t>
        <a:bodyPr/>
        <a:lstStyle/>
        <a:p>
          <a:endParaRPr lang="en-US"/>
        </a:p>
      </dgm:t>
    </dgm:pt>
    <dgm:pt modelId="{11173297-B697-4A11-9EAC-E45317C547A3}">
      <dgm:prSet/>
      <dgm:spPr/>
      <dgm:t>
        <a:bodyPr/>
        <a:lstStyle/>
        <a:p>
          <a:r>
            <a:rPr lang="en-US" b="1" i="0" dirty="0"/>
            <a:t>1959</a:t>
          </a:r>
          <a:r>
            <a:rPr lang="en-US" b="0" i="0" dirty="0"/>
            <a:t> </a:t>
          </a:r>
          <a:endParaRPr lang="en-US" dirty="0"/>
        </a:p>
      </dgm:t>
    </dgm:pt>
    <dgm:pt modelId="{04B33EEE-24D9-46D5-87A7-153B2EA6E29D}" type="parTrans" cxnId="{6C7779F4-FD69-4B67-B910-A8608F5BFD91}">
      <dgm:prSet/>
      <dgm:spPr/>
      <dgm:t>
        <a:bodyPr/>
        <a:lstStyle/>
        <a:p>
          <a:endParaRPr lang="en-US"/>
        </a:p>
      </dgm:t>
    </dgm:pt>
    <dgm:pt modelId="{F44242F6-86F1-4EA1-8BA3-3748696B9D36}" type="sibTrans" cxnId="{6C7779F4-FD69-4B67-B910-A8608F5BFD91}">
      <dgm:prSet/>
      <dgm:spPr/>
      <dgm:t>
        <a:bodyPr/>
        <a:lstStyle/>
        <a:p>
          <a:endParaRPr lang="en-US"/>
        </a:p>
      </dgm:t>
    </dgm:pt>
    <dgm:pt modelId="{388BDCB2-DCDF-44F3-8324-AEB38FDDBDD1}">
      <dgm:prSet/>
      <dgm:spPr/>
      <dgm:t>
        <a:bodyPr/>
        <a:lstStyle/>
        <a:p>
          <a:pPr algn="l"/>
          <a:r>
            <a:rPr lang="en-US" b="1" i="0" u="sng" dirty="0">
              <a:solidFill>
                <a:srgbClr val="FFC000"/>
              </a:solidFill>
            </a:rPr>
            <a:t>Richard </a:t>
          </a:r>
          <a:r>
            <a:rPr lang="en-US" b="1" i="0" u="sng" dirty="0" err="1">
              <a:solidFill>
                <a:srgbClr val="FFC000"/>
              </a:solidFill>
            </a:rPr>
            <a:t>Fayman</a:t>
          </a:r>
          <a:r>
            <a:rPr lang="en-US" b="1" i="0" u="sng" dirty="0">
              <a:solidFill>
                <a:srgbClr val="FFC000"/>
              </a:solidFill>
            </a:rPr>
            <a:t> </a:t>
          </a:r>
          <a:r>
            <a:rPr lang="en-US" b="0" i="0" dirty="0"/>
            <a:t>is the scientist who was credited for predicting the potential of nano-sized particles. In 1959 he won the Nobel Prize in physics and during his speech he declared that:</a:t>
          </a:r>
          <a:endParaRPr lang="en-US" dirty="0"/>
        </a:p>
      </dgm:t>
    </dgm:pt>
    <dgm:pt modelId="{37941136-BD0B-4BA2-AB30-C59B281AC064}" type="parTrans" cxnId="{F7EA216A-8EED-4AEA-8470-B1B8F045C9C9}">
      <dgm:prSet/>
      <dgm:spPr/>
      <dgm:t>
        <a:bodyPr/>
        <a:lstStyle/>
        <a:p>
          <a:endParaRPr lang="en-US"/>
        </a:p>
      </dgm:t>
    </dgm:pt>
    <dgm:pt modelId="{3E43BD3A-DE7D-4F87-8DF8-BE45D9E99A98}" type="sibTrans" cxnId="{F7EA216A-8EED-4AEA-8470-B1B8F045C9C9}">
      <dgm:prSet/>
      <dgm:spPr/>
      <dgm:t>
        <a:bodyPr/>
        <a:lstStyle/>
        <a:p>
          <a:endParaRPr lang="en-US"/>
        </a:p>
      </dgm:t>
    </dgm:pt>
    <dgm:pt modelId="{D59A6E49-80F2-47F2-A3F1-A7D3C1042B7A}">
      <dgm:prSet/>
      <dgm:spPr/>
      <dgm:t>
        <a:bodyPr/>
        <a:lstStyle/>
        <a:p>
          <a:r>
            <a:rPr lang="en-US" dirty="0"/>
            <a:t>1991</a:t>
          </a:r>
        </a:p>
      </dgm:t>
    </dgm:pt>
    <dgm:pt modelId="{0F0347E2-53BF-4AF0-BE04-E562E9D07F8C}" type="parTrans" cxnId="{1DEAA8D5-09D4-43B8-9CE1-38F63628F861}">
      <dgm:prSet/>
      <dgm:spPr/>
      <dgm:t>
        <a:bodyPr/>
        <a:lstStyle/>
        <a:p>
          <a:endParaRPr lang="en-US"/>
        </a:p>
      </dgm:t>
    </dgm:pt>
    <dgm:pt modelId="{7E011706-AE0C-4AA0-B690-E8284D94C1FB}" type="sibTrans" cxnId="{1DEAA8D5-09D4-43B8-9CE1-38F63628F861}">
      <dgm:prSet/>
      <dgm:spPr/>
      <dgm:t>
        <a:bodyPr/>
        <a:lstStyle/>
        <a:p>
          <a:endParaRPr lang="en-US"/>
        </a:p>
      </dgm:t>
    </dgm:pt>
    <dgm:pt modelId="{A5F3A565-F1A9-4263-BA1F-374C68AB041C}">
      <dgm:prSet/>
      <dgm:spPr/>
      <dgm:t>
        <a:bodyPr/>
        <a:lstStyle/>
        <a:p>
          <a:r>
            <a:rPr lang="en-US" b="1" i="0" dirty="0">
              <a:hlinkClick xmlns:r="http://schemas.openxmlformats.org/officeDocument/2006/relationships" r:id="rId1"/>
            </a:rPr>
            <a:t>“Damascus” saber blades</a:t>
          </a:r>
          <a:r>
            <a:rPr lang="en-US" b="0" i="0" dirty="0"/>
            <a:t> – probably one of the most famous examples of nanostructures used centuries ago. They contain carbon nanotubes and cementite nanowires</a:t>
          </a:r>
          <a:r>
            <a:rPr lang="en-US" dirty="0"/>
            <a:t> </a:t>
          </a:r>
        </a:p>
      </dgm:t>
    </dgm:pt>
    <dgm:pt modelId="{E138BD27-CD5F-4B72-9EE7-AFCFDA324151}" type="sibTrans" cxnId="{5674DB32-52A8-4AD6-91A2-851D4F5D774E}">
      <dgm:prSet/>
      <dgm:spPr/>
      <dgm:t>
        <a:bodyPr/>
        <a:lstStyle/>
        <a:p>
          <a:endParaRPr lang="en-US"/>
        </a:p>
      </dgm:t>
    </dgm:pt>
    <dgm:pt modelId="{BC9CEAF5-0740-4D16-9B53-CFBE32998C15}" type="parTrans" cxnId="{5674DB32-52A8-4AD6-91A2-851D4F5D774E}">
      <dgm:prSet/>
      <dgm:spPr/>
      <dgm:t>
        <a:bodyPr/>
        <a:lstStyle/>
        <a:p>
          <a:endParaRPr lang="en-US"/>
        </a:p>
      </dgm:t>
    </dgm:pt>
    <dgm:pt modelId="{EFA50C6C-022A-4BE7-B363-CC5944231205}">
      <dgm:prSet/>
      <dgm:spPr/>
      <dgm:t>
        <a:bodyPr/>
        <a:lstStyle/>
        <a:p>
          <a:r>
            <a:rPr lang="en-US" b="0" i="0" dirty="0"/>
            <a:t>The </a:t>
          </a:r>
          <a:r>
            <a:rPr lang="en-US" b="1" i="0" dirty="0">
              <a:hlinkClick xmlns:r="http://schemas.openxmlformats.org/officeDocument/2006/relationships" r:id="rId2"/>
            </a:rPr>
            <a:t>Lycurgus Cup</a:t>
          </a:r>
          <a:r>
            <a:rPr lang="en-US" b="0" i="0" dirty="0"/>
            <a:t> (Rome) represents one of the most outstanding achievements in ancient glass industry. It is probably the oldest and most famous example of dichroic glass. </a:t>
          </a:r>
          <a:endParaRPr lang="en-US" dirty="0"/>
        </a:p>
      </dgm:t>
    </dgm:pt>
    <dgm:pt modelId="{1640FBF7-6D83-46D6-9A14-66833FCD0185}" type="sibTrans" cxnId="{F7E24D59-9532-4E70-A381-FD77E8E3792F}">
      <dgm:prSet/>
      <dgm:spPr/>
      <dgm:t>
        <a:bodyPr/>
        <a:lstStyle/>
        <a:p>
          <a:endParaRPr lang="en-US"/>
        </a:p>
      </dgm:t>
    </dgm:pt>
    <dgm:pt modelId="{2DCDB026-5A6D-4F6F-854C-5F88D23D2A99}" type="parTrans" cxnId="{F7E24D59-9532-4E70-A381-FD77E8E3792F}">
      <dgm:prSet/>
      <dgm:spPr/>
      <dgm:t>
        <a:bodyPr/>
        <a:lstStyle/>
        <a:p>
          <a:endParaRPr lang="en-US"/>
        </a:p>
      </dgm:t>
    </dgm:pt>
    <dgm:pt modelId="{EBDD8A50-0FD5-4029-B50B-DB207A91D859}">
      <dgm:prSet/>
      <dgm:spPr/>
      <dgm:t>
        <a:bodyPr/>
        <a:lstStyle/>
        <a:p>
          <a:r>
            <a:rPr lang="en-US" dirty="0"/>
            <a:t>1947  </a:t>
          </a:r>
        </a:p>
      </dgm:t>
    </dgm:pt>
    <dgm:pt modelId="{DCFD90C0-8590-4AB7-82CD-B46C7F0ED441}" type="parTrans" cxnId="{9A186F23-B5C2-445A-A73B-ED6BA45C3116}">
      <dgm:prSet/>
      <dgm:spPr/>
      <dgm:t>
        <a:bodyPr/>
        <a:lstStyle/>
        <a:p>
          <a:endParaRPr lang="en-IN"/>
        </a:p>
      </dgm:t>
    </dgm:pt>
    <dgm:pt modelId="{7D30969F-A145-4919-90DF-6D26A9B4269E}" type="sibTrans" cxnId="{9A186F23-B5C2-445A-A73B-ED6BA45C3116}">
      <dgm:prSet/>
      <dgm:spPr/>
      <dgm:t>
        <a:bodyPr/>
        <a:lstStyle/>
        <a:p>
          <a:endParaRPr lang="en-IN"/>
        </a:p>
      </dgm:t>
    </dgm:pt>
    <dgm:pt modelId="{B37999E7-C394-42CA-9788-025667B2F148}">
      <dgm:prSet/>
      <dgm:spPr/>
      <dgm:t>
        <a:bodyPr/>
        <a:lstStyle/>
        <a:p>
          <a:r>
            <a:rPr lang="en-US" b="0" i="0" dirty="0"/>
            <a:t> </a:t>
          </a:r>
          <a:r>
            <a:rPr lang="en-US" b="1" i="0" u="sng" dirty="0">
              <a:solidFill>
                <a:srgbClr val="FFC000"/>
              </a:solidFill>
            </a:rPr>
            <a:t>carbon nanotubes-</a:t>
          </a:r>
          <a:r>
            <a:rPr lang="en-US" b="0" i="0" dirty="0"/>
            <a:t>It was </a:t>
          </a:r>
          <a:r>
            <a:rPr lang="en-US" b="0" i="0" dirty="0" err="1"/>
            <a:t>Sumio</a:t>
          </a:r>
          <a:r>
            <a:rPr lang="en-US" b="0" i="0" dirty="0"/>
            <a:t> </a:t>
          </a:r>
          <a:r>
            <a:rPr lang="en-US" b="0" i="0" dirty="0" err="1"/>
            <a:t>Iijima</a:t>
          </a:r>
          <a:r>
            <a:rPr lang="en-US" b="0" i="0" dirty="0"/>
            <a:t> from Japan who discovered a new form of carbon which was called carbon nanotubes, consisting of several tubes within each other. </a:t>
          </a:r>
          <a:endParaRPr lang="en-US" dirty="0"/>
        </a:p>
      </dgm:t>
    </dgm:pt>
    <dgm:pt modelId="{B2DC8013-B540-4718-801F-00BFBC13037A}" type="sibTrans" cxnId="{60F2516C-41F3-4218-A1D1-062B64CCA51C}">
      <dgm:prSet/>
      <dgm:spPr/>
      <dgm:t>
        <a:bodyPr/>
        <a:lstStyle/>
        <a:p>
          <a:endParaRPr lang="en-US"/>
        </a:p>
      </dgm:t>
    </dgm:pt>
    <dgm:pt modelId="{4E4B7B64-9855-4792-8CF8-036E24B99347}" type="parTrans" cxnId="{60F2516C-41F3-4218-A1D1-062B64CCA51C}">
      <dgm:prSet/>
      <dgm:spPr/>
      <dgm:t>
        <a:bodyPr/>
        <a:lstStyle/>
        <a:p>
          <a:endParaRPr lang="en-US"/>
        </a:p>
      </dgm:t>
    </dgm:pt>
    <dgm:pt modelId="{92D46935-6EFB-4978-B178-DB74324C439E}" type="pres">
      <dgm:prSet presAssocID="{AAD4E0A1-2FAA-4C4F-A963-A18676DD2709}" presName="Name0" presStyleCnt="0">
        <dgm:presLayoutVars>
          <dgm:dir/>
          <dgm:animLvl val="lvl"/>
          <dgm:resizeHandles val="exact"/>
        </dgm:presLayoutVars>
      </dgm:prSet>
      <dgm:spPr/>
    </dgm:pt>
    <dgm:pt modelId="{9F0E0F34-4E8C-48CE-B979-D764D54E6CD1}" type="pres">
      <dgm:prSet presAssocID="{59A0B26A-2973-451B-9ADA-6468D9C1A82E}" presName="composite" presStyleCnt="0"/>
      <dgm:spPr/>
    </dgm:pt>
    <dgm:pt modelId="{5F5DEEBC-CD55-463F-BD74-809B82F19CDE}" type="pres">
      <dgm:prSet presAssocID="{59A0B26A-2973-451B-9ADA-6468D9C1A82E}" presName="parTx" presStyleLbl="node1" presStyleIdx="0" presStyleCnt="5" custLinFactNeighborX="-15655" custLinFactNeighborY="-5231">
        <dgm:presLayoutVars>
          <dgm:chMax val="0"/>
          <dgm:chPref val="0"/>
          <dgm:bulletEnabled val="1"/>
        </dgm:presLayoutVars>
      </dgm:prSet>
      <dgm:spPr/>
    </dgm:pt>
    <dgm:pt modelId="{CAD88716-B045-4BC0-8BEA-394B685C9620}" type="pres">
      <dgm:prSet presAssocID="{59A0B26A-2973-451B-9ADA-6468D9C1A82E}" presName="desTx" presStyleLbl="revTx" presStyleIdx="0" presStyleCnt="4">
        <dgm:presLayoutVars>
          <dgm:bulletEnabled val="1"/>
        </dgm:presLayoutVars>
      </dgm:prSet>
      <dgm:spPr/>
    </dgm:pt>
    <dgm:pt modelId="{06616F33-4010-4FB9-9EB8-3204E2CBEF28}" type="pres">
      <dgm:prSet presAssocID="{82DF06A8-49E6-4C50-8190-748A5D28FD6E}" presName="space" presStyleCnt="0"/>
      <dgm:spPr/>
    </dgm:pt>
    <dgm:pt modelId="{2568E0F6-BFF4-4818-9EFE-493AA75B7B97}" type="pres">
      <dgm:prSet presAssocID="{8159643A-818D-4545-AFE5-29FC064B1AAA}" presName="composite" presStyleCnt="0"/>
      <dgm:spPr/>
    </dgm:pt>
    <dgm:pt modelId="{BA123016-0902-4BD4-9C88-C5781DA9076D}" type="pres">
      <dgm:prSet presAssocID="{8159643A-818D-4545-AFE5-29FC064B1AAA}" presName="parTx" presStyleLbl="node1" presStyleIdx="1" presStyleCnt="5" custLinFactNeighborX="-1318" custLinFactNeighborY="-5231">
        <dgm:presLayoutVars>
          <dgm:chMax val="0"/>
          <dgm:chPref val="0"/>
          <dgm:bulletEnabled val="1"/>
        </dgm:presLayoutVars>
      </dgm:prSet>
      <dgm:spPr/>
    </dgm:pt>
    <dgm:pt modelId="{8DB402A6-F028-4B46-824B-A822F0F47700}" type="pres">
      <dgm:prSet presAssocID="{8159643A-818D-4545-AFE5-29FC064B1AAA}" presName="desTx" presStyleLbl="revTx" presStyleIdx="1" presStyleCnt="4" custLinFactNeighborX="13692" custLinFactNeighborY="1218">
        <dgm:presLayoutVars>
          <dgm:bulletEnabled val="1"/>
        </dgm:presLayoutVars>
      </dgm:prSet>
      <dgm:spPr/>
    </dgm:pt>
    <dgm:pt modelId="{93ACE8AA-1D7F-46CE-894E-F385AF10B1B5}" type="pres">
      <dgm:prSet presAssocID="{384C38D0-1DF9-4571-8437-3CD10BEF2AAE}" presName="space" presStyleCnt="0"/>
      <dgm:spPr/>
    </dgm:pt>
    <dgm:pt modelId="{B11170E3-34F5-448C-95F8-8F28A2D76E51}" type="pres">
      <dgm:prSet presAssocID="{EBDD8A50-0FD5-4029-B50B-DB207A91D859}" presName="composite" presStyleCnt="0"/>
      <dgm:spPr/>
    </dgm:pt>
    <dgm:pt modelId="{5AF43C5A-C7F2-4310-B9F5-9776B1D5D0D9}" type="pres">
      <dgm:prSet presAssocID="{EBDD8A50-0FD5-4029-B50B-DB207A91D859}" presName="parTx" presStyleLbl="node1" presStyleIdx="2" presStyleCnt="5" custLinFactNeighborX="0" custLinFactNeighborY="-6666">
        <dgm:presLayoutVars>
          <dgm:chMax val="0"/>
          <dgm:chPref val="0"/>
          <dgm:bulletEnabled val="1"/>
        </dgm:presLayoutVars>
      </dgm:prSet>
      <dgm:spPr/>
    </dgm:pt>
    <dgm:pt modelId="{D5CCA10C-140A-446E-8EF0-C75D5B5EAB9D}" type="pres">
      <dgm:prSet presAssocID="{EBDD8A50-0FD5-4029-B50B-DB207A91D859}" presName="desTx" presStyleLbl="revTx" presStyleIdx="1" presStyleCnt="4">
        <dgm:presLayoutVars>
          <dgm:bulletEnabled val="1"/>
        </dgm:presLayoutVars>
      </dgm:prSet>
      <dgm:spPr/>
    </dgm:pt>
    <dgm:pt modelId="{3D053A17-2B0D-454F-B209-AF58295934B6}" type="pres">
      <dgm:prSet presAssocID="{7D30969F-A145-4919-90DF-6D26A9B4269E}" presName="space" presStyleCnt="0"/>
      <dgm:spPr/>
    </dgm:pt>
    <dgm:pt modelId="{69BB250F-EDCC-4119-9979-72F75C0CAAD2}" type="pres">
      <dgm:prSet presAssocID="{11173297-B697-4A11-9EAC-E45317C547A3}" presName="composite" presStyleCnt="0"/>
      <dgm:spPr/>
    </dgm:pt>
    <dgm:pt modelId="{2D13AC2A-6705-4984-A09C-FACC081BE27F}" type="pres">
      <dgm:prSet presAssocID="{11173297-B697-4A11-9EAC-E45317C547A3}" presName="parTx" presStyleLbl="node1" presStyleIdx="3" presStyleCnt="5" custLinFactNeighborX="-469" custLinFactNeighborY="-5231">
        <dgm:presLayoutVars>
          <dgm:chMax val="0"/>
          <dgm:chPref val="0"/>
          <dgm:bulletEnabled val="1"/>
        </dgm:presLayoutVars>
      </dgm:prSet>
      <dgm:spPr/>
    </dgm:pt>
    <dgm:pt modelId="{C541A736-D34B-4A17-889A-3062992D7B2C}" type="pres">
      <dgm:prSet presAssocID="{11173297-B697-4A11-9EAC-E45317C547A3}" presName="desTx" presStyleLbl="revTx" presStyleIdx="2" presStyleCnt="4" custLinFactNeighborX="5188" custLinFactNeighborY="-1124">
        <dgm:presLayoutVars>
          <dgm:bulletEnabled val="1"/>
        </dgm:presLayoutVars>
      </dgm:prSet>
      <dgm:spPr/>
    </dgm:pt>
    <dgm:pt modelId="{FECC61A3-F895-4CAA-B520-0FC746A963FF}" type="pres">
      <dgm:prSet presAssocID="{F44242F6-86F1-4EA1-8BA3-3748696B9D36}" presName="space" presStyleCnt="0"/>
      <dgm:spPr/>
    </dgm:pt>
    <dgm:pt modelId="{99E93753-4B55-4CE9-B9B6-67848EDD6486}" type="pres">
      <dgm:prSet presAssocID="{D59A6E49-80F2-47F2-A3F1-A7D3C1042B7A}" presName="composite" presStyleCnt="0"/>
      <dgm:spPr/>
    </dgm:pt>
    <dgm:pt modelId="{A45C2D33-0094-4A63-8E12-F788A33DB833}" type="pres">
      <dgm:prSet presAssocID="{D59A6E49-80F2-47F2-A3F1-A7D3C1042B7A}" presName="parTx" presStyleLbl="node1" presStyleIdx="4" presStyleCnt="5" custLinFactNeighborX="30572" custLinFactNeighborY="-6862">
        <dgm:presLayoutVars>
          <dgm:chMax val="0"/>
          <dgm:chPref val="0"/>
          <dgm:bulletEnabled val="1"/>
        </dgm:presLayoutVars>
      </dgm:prSet>
      <dgm:spPr/>
    </dgm:pt>
    <dgm:pt modelId="{45C2AAA5-539A-45DA-B090-74C005FCFF43}" type="pres">
      <dgm:prSet presAssocID="{D59A6E49-80F2-47F2-A3F1-A7D3C1042B7A}" presName="desTx" presStyleLbl="revTx" presStyleIdx="3" presStyleCnt="4" custLinFactNeighborX="8607" custLinFactNeighborY="-1124">
        <dgm:presLayoutVars>
          <dgm:bulletEnabled val="1"/>
        </dgm:presLayoutVars>
      </dgm:prSet>
      <dgm:spPr/>
    </dgm:pt>
  </dgm:ptLst>
  <dgm:cxnLst>
    <dgm:cxn modelId="{E8830102-BD57-467E-96D2-A12D28F5A969}" type="presOf" srcId="{AAD4E0A1-2FAA-4C4F-A963-A18676DD2709}" destId="{92D46935-6EFB-4978-B178-DB74324C439E}" srcOrd="0" destOrd="0" presId="urn:microsoft.com/office/officeart/2005/8/layout/chevron1"/>
    <dgm:cxn modelId="{D9DD0A07-3DE1-4FDB-9228-533E0FAB48D9}" srcId="{AAD4E0A1-2FAA-4C4F-A963-A18676DD2709}" destId="{8159643A-818D-4545-AFE5-29FC064B1AAA}" srcOrd="1" destOrd="0" parTransId="{2AC99ED1-74BC-44F4-AB57-AD4179C7D85F}" sibTransId="{384C38D0-1DF9-4571-8437-3CD10BEF2AAE}"/>
    <dgm:cxn modelId="{5C838509-E211-4764-933F-102F5CACBEB0}" type="presOf" srcId="{A5F3A565-F1A9-4263-BA1F-374C68AB041C}" destId="{8DB402A6-F028-4B46-824B-A822F0F47700}" srcOrd="0" destOrd="0" presId="urn:microsoft.com/office/officeart/2005/8/layout/chevron1"/>
    <dgm:cxn modelId="{449CE616-668B-479D-88B9-E1929A1DDBBF}" type="presOf" srcId="{388BDCB2-DCDF-44F3-8324-AEB38FDDBDD1}" destId="{C541A736-D34B-4A17-889A-3062992D7B2C}" srcOrd="0" destOrd="0" presId="urn:microsoft.com/office/officeart/2005/8/layout/chevron1"/>
    <dgm:cxn modelId="{9A186F23-B5C2-445A-A73B-ED6BA45C3116}" srcId="{AAD4E0A1-2FAA-4C4F-A963-A18676DD2709}" destId="{EBDD8A50-0FD5-4029-B50B-DB207A91D859}" srcOrd="2" destOrd="0" parTransId="{DCFD90C0-8590-4AB7-82CD-B46C7F0ED441}" sibTransId="{7D30969F-A145-4919-90DF-6D26A9B4269E}"/>
    <dgm:cxn modelId="{5674DB32-52A8-4AD6-91A2-851D4F5D774E}" srcId="{8159643A-818D-4545-AFE5-29FC064B1AAA}" destId="{A5F3A565-F1A9-4263-BA1F-374C68AB041C}" srcOrd="0" destOrd="0" parTransId="{BC9CEAF5-0740-4D16-9B53-CFBE32998C15}" sibTransId="{E138BD27-CD5F-4B72-9EE7-AFCFDA324151}"/>
    <dgm:cxn modelId="{6B99FE39-4CCE-4FC5-AADE-578A53780AB6}" type="presOf" srcId="{11173297-B697-4A11-9EAC-E45317C547A3}" destId="{2D13AC2A-6705-4984-A09C-FACC081BE27F}" srcOrd="0" destOrd="0" presId="urn:microsoft.com/office/officeart/2005/8/layout/chevron1"/>
    <dgm:cxn modelId="{609ACA5C-EAE3-4DE1-9816-AE1ED7E980D0}" type="presOf" srcId="{EBDD8A50-0FD5-4029-B50B-DB207A91D859}" destId="{5AF43C5A-C7F2-4310-B9F5-9776B1D5D0D9}" srcOrd="0" destOrd="0" presId="urn:microsoft.com/office/officeart/2005/8/layout/chevron1"/>
    <dgm:cxn modelId="{7BDB6167-A502-4105-ADE4-60BF446670FD}" type="presOf" srcId="{D59A6E49-80F2-47F2-A3F1-A7D3C1042B7A}" destId="{A45C2D33-0094-4A63-8E12-F788A33DB833}" srcOrd="0" destOrd="0" presId="urn:microsoft.com/office/officeart/2005/8/layout/chevron1"/>
    <dgm:cxn modelId="{F7EA216A-8EED-4AEA-8470-B1B8F045C9C9}" srcId="{11173297-B697-4A11-9EAC-E45317C547A3}" destId="{388BDCB2-DCDF-44F3-8324-AEB38FDDBDD1}" srcOrd="0" destOrd="0" parTransId="{37941136-BD0B-4BA2-AB30-C59B281AC064}" sibTransId="{3E43BD3A-DE7D-4F87-8DF8-BE45D9E99A98}"/>
    <dgm:cxn modelId="{60F2516C-41F3-4218-A1D1-062B64CCA51C}" srcId="{D59A6E49-80F2-47F2-A3F1-A7D3C1042B7A}" destId="{B37999E7-C394-42CA-9788-025667B2F148}" srcOrd="0" destOrd="0" parTransId="{4E4B7B64-9855-4792-8CF8-036E24B99347}" sibTransId="{B2DC8013-B540-4718-801F-00BFBC13037A}"/>
    <dgm:cxn modelId="{3B32756D-B3E5-411D-8FF5-9443D03E0512}" srcId="{AAD4E0A1-2FAA-4C4F-A963-A18676DD2709}" destId="{59A0B26A-2973-451B-9ADA-6468D9C1A82E}" srcOrd="0" destOrd="0" parTransId="{485F4D2F-583A-4E49-8439-7E9505C9635E}" sibTransId="{82DF06A8-49E6-4C50-8190-748A5D28FD6E}"/>
    <dgm:cxn modelId="{09751270-8D46-4507-8E64-4C2C06AF7995}" type="presOf" srcId="{EFA50C6C-022A-4BE7-B363-CC5944231205}" destId="{CAD88716-B045-4BC0-8BEA-394B685C9620}" srcOrd="0" destOrd="0" presId="urn:microsoft.com/office/officeart/2005/8/layout/chevron1"/>
    <dgm:cxn modelId="{F7E24D59-9532-4E70-A381-FD77E8E3792F}" srcId="{59A0B26A-2973-451B-9ADA-6468D9C1A82E}" destId="{EFA50C6C-022A-4BE7-B363-CC5944231205}" srcOrd="0" destOrd="0" parTransId="{2DCDB026-5A6D-4F6F-854C-5F88D23D2A99}" sibTransId="{1640FBF7-6D83-46D6-9A14-66833FCD0185}"/>
    <dgm:cxn modelId="{06275A88-E753-401E-8472-AA55F76E9B33}" type="presOf" srcId="{59A0B26A-2973-451B-9ADA-6468D9C1A82E}" destId="{5F5DEEBC-CD55-463F-BD74-809B82F19CDE}" srcOrd="0" destOrd="0" presId="urn:microsoft.com/office/officeart/2005/8/layout/chevron1"/>
    <dgm:cxn modelId="{833BEC9F-66BD-42E0-B883-BB0BDB88B74A}" type="presOf" srcId="{8159643A-818D-4545-AFE5-29FC064B1AAA}" destId="{BA123016-0902-4BD4-9C88-C5781DA9076D}" srcOrd="0" destOrd="0" presId="urn:microsoft.com/office/officeart/2005/8/layout/chevron1"/>
    <dgm:cxn modelId="{EC3206C7-919D-4D85-923A-A7CC18CED63E}" type="presOf" srcId="{B37999E7-C394-42CA-9788-025667B2F148}" destId="{45C2AAA5-539A-45DA-B090-74C005FCFF43}" srcOrd="0" destOrd="0" presId="urn:microsoft.com/office/officeart/2005/8/layout/chevron1"/>
    <dgm:cxn modelId="{1DEAA8D5-09D4-43B8-9CE1-38F63628F861}" srcId="{AAD4E0A1-2FAA-4C4F-A963-A18676DD2709}" destId="{D59A6E49-80F2-47F2-A3F1-A7D3C1042B7A}" srcOrd="4" destOrd="0" parTransId="{0F0347E2-53BF-4AF0-BE04-E562E9D07F8C}" sibTransId="{7E011706-AE0C-4AA0-B690-E8284D94C1FB}"/>
    <dgm:cxn modelId="{6C7779F4-FD69-4B67-B910-A8608F5BFD91}" srcId="{AAD4E0A1-2FAA-4C4F-A963-A18676DD2709}" destId="{11173297-B697-4A11-9EAC-E45317C547A3}" srcOrd="3" destOrd="0" parTransId="{04B33EEE-24D9-46D5-87A7-153B2EA6E29D}" sibTransId="{F44242F6-86F1-4EA1-8BA3-3748696B9D36}"/>
    <dgm:cxn modelId="{926A95AC-FA90-4C2C-9333-4B6295216481}" type="presParOf" srcId="{92D46935-6EFB-4978-B178-DB74324C439E}" destId="{9F0E0F34-4E8C-48CE-B979-D764D54E6CD1}" srcOrd="0" destOrd="0" presId="urn:microsoft.com/office/officeart/2005/8/layout/chevron1"/>
    <dgm:cxn modelId="{6146E3B7-BC05-4AC4-A48E-A91028EFD684}" type="presParOf" srcId="{9F0E0F34-4E8C-48CE-B979-D764D54E6CD1}" destId="{5F5DEEBC-CD55-463F-BD74-809B82F19CDE}" srcOrd="0" destOrd="0" presId="urn:microsoft.com/office/officeart/2005/8/layout/chevron1"/>
    <dgm:cxn modelId="{A6966CEB-8C59-42C9-91E7-9B981E17FAF8}" type="presParOf" srcId="{9F0E0F34-4E8C-48CE-B979-D764D54E6CD1}" destId="{CAD88716-B045-4BC0-8BEA-394B685C9620}" srcOrd="1" destOrd="0" presId="urn:microsoft.com/office/officeart/2005/8/layout/chevron1"/>
    <dgm:cxn modelId="{ADBFAC9A-D1B9-414B-8851-BABE84791C2A}" type="presParOf" srcId="{92D46935-6EFB-4978-B178-DB74324C439E}" destId="{06616F33-4010-4FB9-9EB8-3204E2CBEF28}" srcOrd="1" destOrd="0" presId="urn:microsoft.com/office/officeart/2005/8/layout/chevron1"/>
    <dgm:cxn modelId="{99DD851D-476D-4774-9C7B-C6C77D02C82F}" type="presParOf" srcId="{92D46935-6EFB-4978-B178-DB74324C439E}" destId="{2568E0F6-BFF4-4818-9EFE-493AA75B7B97}" srcOrd="2" destOrd="0" presId="urn:microsoft.com/office/officeart/2005/8/layout/chevron1"/>
    <dgm:cxn modelId="{C62B1944-5868-4481-B00E-F1D6392F45E3}" type="presParOf" srcId="{2568E0F6-BFF4-4818-9EFE-493AA75B7B97}" destId="{BA123016-0902-4BD4-9C88-C5781DA9076D}" srcOrd="0" destOrd="0" presId="urn:microsoft.com/office/officeart/2005/8/layout/chevron1"/>
    <dgm:cxn modelId="{0DB700A3-4C86-4424-A699-6CE6855391C3}" type="presParOf" srcId="{2568E0F6-BFF4-4818-9EFE-493AA75B7B97}" destId="{8DB402A6-F028-4B46-824B-A822F0F47700}" srcOrd="1" destOrd="0" presId="urn:microsoft.com/office/officeart/2005/8/layout/chevron1"/>
    <dgm:cxn modelId="{252014EF-E48F-4E03-821F-97BF65BF5D3C}" type="presParOf" srcId="{92D46935-6EFB-4978-B178-DB74324C439E}" destId="{93ACE8AA-1D7F-46CE-894E-F385AF10B1B5}" srcOrd="3" destOrd="0" presId="urn:microsoft.com/office/officeart/2005/8/layout/chevron1"/>
    <dgm:cxn modelId="{A269BF17-94BC-4B3B-9E71-3B8E18582D46}" type="presParOf" srcId="{92D46935-6EFB-4978-B178-DB74324C439E}" destId="{B11170E3-34F5-448C-95F8-8F28A2D76E51}" srcOrd="4" destOrd="0" presId="urn:microsoft.com/office/officeart/2005/8/layout/chevron1"/>
    <dgm:cxn modelId="{A2FE4676-6DEE-47F5-8DDE-1C98106FAFC0}" type="presParOf" srcId="{B11170E3-34F5-448C-95F8-8F28A2D76E51}" destId="{5AF43C5A-C7F2-4310-B9F5-9776B1D5D0D9}" srcOrd="0" destOrd="0" presId="urn:microsoft.com/office/officeart/2005/8/layout/chevron1"/>
    <dgm:cxn modelId="{6EF4193D-ED47-4E6A-9433-6E43253221A0}" type="presParOf" srcId="{B11170E3-34F5-448C-95F8-8F28A2D76E51}" destId="{D5CCA10C-140A-446E-8EF0-C75D5B5EAB9D}" srcOrd="1" destOrd="0" presId="urn:microsoft.com/office/officeart/2005/8/layout/chevron1"/>
    <dgm:cxn modelId="{2BF5D2EE-413C-463E-9D8A-A9D65897C4EC}" type="presParOf" srcId="{92D46935-6EFB-4978-B178-DB74324C439E}" destId="{3D053A17-2B0D-454F-B209-AF58295934B6}" srcOrd="5" destOrd="0" presId="urn:microsoft.com/office/officeart/2005/8/layout/chevron1"/>
    <dgm:cxn modelId="{A971B024-2C0D-4E03-B0D4-B09D5F409A18}" type="presParOf" srcId="{92D46935-6EFB-4978-B178-DB74324C439E}" destId="{69BB250F-EDCC-4119-9979-72F75C0CAAD2}" srcOrd="6" destOrd="0" presId="urn:microsoft.com/office/officeart/2005/8/layout/chevron1"/>
    <dgm:cxn modelId="{5B9C1604-559D-4B8C-A759-E91D5DE07812}" type="presParOf" srcId="{69BB250F-EDCC-4119-9979-72F75C0CAAD2}" destId="{2D13AC2A-6705-4984-A09C-FACC081BE27F}" srcOrd="0" destOrd="0" presId="urn:microsoft.com/office/officeart/2005/8/layout/chevron1"/>
    <dgm:cxn modelId="{077FA6DA-9A7B-4C55-B605-6908EFA5C1D0}" type="presParOf" srcId="{69BB250F-EDCC-4119-9979-72F75C0CAAD2}" destId="{C541A736-D34B-4A17-889A-3062992D7B2C}" srcOrd="1" destOrd="0" presId="urn:microsoft.com/office/officeart/2005/8/layout/chevron1"/>
    <dgm:cxn modelId="{E4B73F94-5FC2-4D52-86DE-01EF35F36ECC}" type="presParOf" srcId="{92D46935-6EFB-4978-B178-DB74324C439E}" destId="{FECC61A3-F895-4CAA-B520-0FC746A963FF}" srcOrd="7" destOrd="0" presId="urn:microsoft.com/office/officeart/2005/8/layout/chevron1"/>
    <dgm:cxn modelId="{658547D5-11C8-402C-832B-384EB98F1A48}" type="presParOf" srcId="{92D46935-6EFB-4978-B178-DB74324C439E}" destId="{99E93753-4B55-4CE9-B9B6-67848EDD6486}" srcOrd="8" destOrd="0" presId="urn:microsoft.com/office/officeart/2005/8/layout/chevron1"/>
    <dgm:cxn modelId="{DFB53712-7AB6-4317-92B1-9077A6A35CA7}" type="presParOf" srcId="{99E93753-4B55-4CE9-B9B6-67848EDD6486}" destId="{A45C2D33-0094-4A63-8E12-F788A33DB833}" srcOrd="0" destOrd="0" presId="urn:microsoft.com/office/officeart/2005/8/layout/chevron1"/>
    <dgm:cxn modelId="{CB0D03C1-9684-4CB3-8071-A99CF5193995}" type="presParOf" srcId="{99E93753-4B55-4CE9-B9B6-67848EDD6486}" destId="{45C2AAA5-539A-45DA-B090-74C005FCFF43}" srcOrd="1"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F5DEEBC-CD55-463F-BD74-809B82F19CDE}">
      <dsp:nvSpPr>
        <dsp:cNvPr id="0" name=""/>
        <dsp:cNvSpPr/>
      </dsp:nvSpPr>
      <dsp:spPr>
        <a:xfrm>
          <a:off x="0" y="36092"/>
          <a:ext cx="2377794" cy="951117"/>
        </a:xfrm>
        <a:prstGeom prst="chevron">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4th centaury</a:t>
          </a:r>
        </a:p>
      </dsp:txBody>
      <dsp:txXfrm>
        <a:off x="475559" y="36092"/>
        <a:ext cx="1426677" cy="951117"/>
      </dsp:txXfrm>
    </dsp:sp>
    <dsp:sp modelId="{CAD88716-B045-4BC0-8BEA-394B685C9620}">
      <dsp:nvSpPr>
        <dsp:cNvPr id="0" name=""/>
        <dsp:cNvSpPr/>
      </dsp:nvSpPr>
      <dsp:spPr>
        <a:xfrm>
          <a:off x="2489" y="1155853"/>
          <a:ext cx="1902235" cy="28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The </a:t>
          </a:r>
          <a:r>
            <a:rPr lang="en-US" sz="1800" b="1" i="0" kern="1200" dirty="0">
              <a:hlinkClick xmlns:r="http://schemas.openxmlformats.org/officeDocument/2006/relationships" r:id="rId1"/>
            </a:rPr>
            <a:t>Lycurgus Cup</a:t>
          </a:r>
          <a:r>
            <a:rPr lang="en-US" sz="1800" b="0" i="0" kern="1200" dirty="0"/>
            <a:t> (Rome) represents one of the most outstanding achievements in ancient glass industry. It is probably the oldest and most famous example of dichroic glass. </a:t>
          </a:r>
          <a:endParaRPr lang="en-US" sz="1800" kern="1200" dirty="0"/>
        </a:p>
      </dsp:txBody>
      <dsp:txXfrm>
        <a:off x="2489" y="1155853"/>
        <a:ext cx="1902235" cy="2835000"/>
      </dsp:txXfrm>
    </dsp:sp>
    <dsp:sp modelId="{BA123016-0902-4BD4-9C88-C5781DA9076D}">
      <dsp:nvSpPr>
        <dsp:cNvPr id="0" name=""/>
        <dsp:cNvSpPr/>
      </dsp:nvSpPr>
      <dsp:spPr>
        <a:xfrm>
          <a:off x="2132944" y="36092"/>
          <a:ext cx="2377794" cy="951117"/>
        </a:xfrm>
        <a:prstGeom prst="chevron">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IN" sz="1800" b="1" kern="1200" dirty="0"/>
            <a:t>13th-18th Centuries –</a:t>
          </a:r>
          <a:endParaRPr lang="en-US" sz="1800" kern="1200" dirty="0"/>
        </a:p>
      </dsp:txBody>
      <dsp:txXfrm>
        <a:off x="2608503" y="36092"/>
        <a:ext cx="1426677" cy="951117"/>
      </dsp:txXfrm>
    </dsp:sp>
    <dsp:sp modelId="{8DB402A6-F028-4B46-824B-A822F0F47700}">
      <dsp:nvSpPr>
        <dsp:cNvPr id="0" name=""/>
        <dsp:cNvSpPr/>
      </dsp:nvSpPr>
      <dsp:spPr>
        <a:xfrm>
          <a:off x="2424737" y="1190383"/>
          <a:ext cx="1902235" cy="28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1" i="0" kern="1200" dirty="0">
              <a:hlinkClick xmlns:r="http://schemas.openxmlformats.org/officeDocument/2006/relationships" r:id="rId2"/>
            </a:rPr>
            <a:t>“Damascus” saber blades</a:t>
          </a:r>
          <a:r>
            <a:rPr lang="en-US" sz="1800" b="0" i="0" kern="1200" dirty="0"/>
            <a:t> – probably one of the most famous examples of nanostructures used centuries ago. They contain carbon nanotubes and cementite nanowires</a:t>
          </a:r>
          <a:r>
            <a:rPr lang="en-US" sz="1800" kern="1200" dirty="0"/>
            <a:t> </a:t>
          </a:r>
        </a:p>
      </dsp:txBody>
      <dsp:txXfrm>
        <a:off x="2424737" y="1190383"/>
        <a:ext cx="1902235" cy="2835000"/>
      </dsp:txXfrm>
    </dsp:sp>
    <dsp:sp modelId="{5AF43C5A-C7F2-4310-B9F5-9776B1D5D0D9}">
      <dsp:nvSpPr>
        <dsp:cNvPr id="0" name=""/>
        <dsp:cNvSpPr/>
      </dsp:nvSpPr>
      <dsp:spPr>
        <a:xfrm>
          <a:off x="4326077" y="22444"/>
          <a:ext cx="2377794" cy="951117"/>
        </a:xfrm>
        <a:prstGeom prst="chevron">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1947  </a:t>
          </a:r>
        </a:p>
      </dsp:txBody>
      <dsp:txXfrm>
        <a:off x="4801636" y="22444"/>
        <a:ext cx="1426677" cy="951117"/>
      </dsp:txXfrm>
    </dsp:sp>
    <dsp:sp modelId="{2D13AC2A-6705-4984-A09C-FACC081BE27F}">
      <dsp:nvSpPr>
        <dsp:cNvPr id="0" name=""/>
        <dsp:cNvSpPr/>
      </dsp:nvSpPr>
      <dsp:spPr>
        <a:xfrm>
          <a:off x="6476720" y="36092"/>
          <a:ext cx="2377794" cy="951117"/>
        </a:xfrm>
        <a:prstGeom prst="chevron">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b="1" i="0" kern="1200" dirty="0"/>
            <a:t>1959</a:t>
          </a:r>
          <a:r>
            <a:rPr lang="en-US" sz="1800" b="0" i="0" kern="1200" dirty="0"/>
            <a:t> </a:t>
          </a:r>
          <a:endParaRPr lang="en-US" sz="1800" kern="1200" dirty="0"/>
        </a:p>
      </dsp:txBody>
      <dsp:txXfrm>
        <a:off x="6952279" y="36092"/>
        <a:ext cx="1426677" cy="951117"/>
      </dsp:txXfrm>
    </dsp:sp>
    <dsp:sp modelId="{C541A736-D34B-4A17-889A-3062992D7B2C}">
      <dsp:nvSpPr>
        <dsp:cNvPr id="0" name=""/>
        <dsp:cNvSpPr/>
      </dsp:nvSpPr>
      <dsp:spPr>
        <a:xfrm>
          <a:off x="6586560" y="1123987"/>
          <a:ext cx="1902235" cy="28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1" i="0" u="sng" kern="1200" dirty="0">
              <a:solidFill>
                <a:srgbClr val="FFC000"/>
              </a:solidFill>
            </a:rPr>
            <a:t>Richard </a:t>
          </a:r>
          <a:r>
            <a:rPr lang="en-US" sz="1800" b="1" i="0" u="sng" kern="1200" dirty="0" err="1">
              <a:solidFill>
                <a:srgbClr val="FFC000"/>
              </a:solidFill>
            </a:rPr>
            <a:t>Fayman</a:t>
          </a:r>
          <a:r>
            <a:rPr lang="en-US" sz="1800" b="1" i="0" u="sng" kern="1200" dirty="0">
              <a:solidFill>
                <a:srgbClr val="FFC000"/>
              </a:solidFill>
            </a:rPr>
            <a:t> </a:t>
          </a:r>
          <a:r>
            <a:rPr lang="en-US" sz="1800" b="0" i="0" kern="1200" dirty="0"/>
            <a:t>is the scientist who was credited for predicting the potential of nano-sized particles. In 1959 he won the Nobel Prize in physics and during his speech he declared that:</a:t>
          </a:r>
          <a:endParaRPr lang="en-US" sz="1800" kern="1200" dirty="0"/>
        </a:p>
      </dsp:txBody>
      <dsp:txXfrm>
        <a:off x="6586560" y="1123987"/>
        <a:ext cx="1902235" cy="2835000"/>
      </dsp:txXfrm>
    </dsp:sp>
    <dsp:sp modelId="{A45C2D33-0094-4A63-8E12-F788A33DB833}">
      <dsp:nvSpPr>
        <dsp:cNvPr id="0" name=""/>
        <dsp:cNvSpPr/>
      </dsp:nvSpPr>
      <dsp:spPr>
        <a:xfrm>
          <a:off x="8652155" y="20580"/>
          <a:ext cx="2377794" cy="951117"/>
        </a:xfrm>
        <a:prstGeom prst="chevron">
          <a:avLst/>
        </a:prstGeom>
        <a:solidFill>
          <a:schemeClr val="dk2">
            <a:hueOff val="0"/>
            <a:satOff val="0"/>
            <a:lumOff val="0"/>
            <a:alphaOff val="0"/>
          </a:schemeClr>
        </a:solidFill>
        <a:ln w="22225" cap="rnd"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marL="0" lvl="0" indent="0" algn="ctr" defTabSz="800100">
            <a:lnSpc>
              <a:spcPct val="90000"/>
            </a:lnSpc>
            <a:spcBef>
              <a:spcPct val="0"/>
            </a:spcBef>
            <a:spcAft>
              <a:spcPct val="35000"/>
            </a:spcAft>
            <a:buNone/>
          </a:pPr>
          <a:r>
            <a:rPr lang="en-US" sz="1800" kern="1200" dirty="0"/>
            <a:t>1991</a:t>
          </a:r>
        </a:p>
      </dsp:txBody>
      <dsp:txXfrm>
        <a:off x="9127714" y="20580"/>
        <a:ext cx="1426677" cy="951117"/>
      </dsp:txXfrm>
    </dsp:sp>
    <dsp:sp modelId="{45C2AAA5-539A-45DA-B090-74C005FCFF43}">
      <dsp:nvSpPr>
        <dsp:cNvPr id="0" name=""/>
        <dsp:cNvSpPr/>
      </dsp:nvSpPr>
      <dsp:spPr>
        <a:xfrm>
          <a:off x="8813392" y="1123987"/>
          <a:ext cx="1902235" cy="2835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171450" lvl="1" indent="-171450" algn="l" defTabSz="800100">
            <a:lnSpc>
              <a:spcPct val="90000"/>
            </a:lnSpc>
            <a:spcBef>
              <a:spcPct val="0"/>
            </a:spcBef>
            <a:spcAft>
              <a:spcPct val="15000"/>
            </a:spcAft>
            <a:buChar char="•"/>
          </a:pPr>
          <a:r>
            <a:rPr lang="en-US" sz="1800" b="0" i="0" kern="1200" dirty="0"/>
            <a:t> </a:t>
          </a:r>
          <a:r>
            <a:rPr lang="en-US" sz="1800" b="1" i="0" u="sng" kern="1200" dirty="0">
              <a:solidFill>
                <a:srgbClr val="FFC000"/>
              </a:solidFill>
            </a:rPr>
            <a:t>carbon nanotubes-</a:t>
          </a:r>
          <a:r>
            <a:rPr lang="en-US" sz="1800" b="0" i="0" kern="1200" dirty="0"/>
            <a:t>It was </a:t>
          </a:r>
          <a:r>
            <a:rPr lang="en-US" sz="1800" b="0" i="0" kern="1200" dirty="0" err="1"/>
            <a:t>Sumio</a:t>
          </a:r>
          <a:r>
            <a:rPr lang="en-US" sz="1800" b="0" i="0" kern="1200" dirty="0"/>
            <a:t> </a:t>
          </a:r>
          <a:r>
            <a:rPr lang="en-US" sz="1800" b="0" i="0" kern="1200" dirty="0" err="1"/>
            <a:t>Iijima</a:t>
          </a:r>
          <a:r>
            <a:rPr lang="en-US" sz="1800" b="0" i="0" kern="1200" dirty="0"/>
            <a:t> from Japan who discovered a new form of carbon which was called carbon nanotubes, consisting of several tubes within each other. </a:t>
          </a:r>
          <a:endParaRPr lang="en-US" sz="1800" kern="1200" dirty="0"/>
        </a:p>
      </dsp:txBody>
      <dsp:txXfrm>
        <a:off x="8813392" y="1123987"/>
        <a:ext cx="1902235" cy="2835000"/>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4"/>
            <a:ext cx="11298932" cy="3338149"/>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tx1">
                    <a:lumMod val="75000"/>
                    <a:lumOff val="2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8" name="Date Placeholder 7">
            <a:extLst>
              <a:ext uri="{FF2B5EF4-FFF2-40B4-BE49-F238E27FC236}">
                <a16:creationId xmlns:a16="http://schemas.microsoft.com/office/drawing/2014/main" id="{7FA0ACE7-29A8-47D3-A7D9-257B711D8023}"/>
              </a:ext>
            </a:extLst>
          </p:cNvPr>
          <p:cNvSpPr>
            <a:spLocks noGrp="1"/>
          </p:cNvSpPr>
          <p:nvPr>
            <p:ph type="dt" sz="half" idx="10"/>
          </p:nvPr>
        </p:nvSpPr>
        <p:spPr/>
        <p:txBody>
          <a:bodyPr/>
          <a:lstStyle/>
          <a:p>
            <a:fld id="{ED291B17-9318-49DB-B28B-6E5994AE9581}" type="datetime1">
              <a:rPr lang="en-US" smtClean="0"/>
              <a:t>8/19/2021</a:t>
            </a:fld>
            <a:endParaRPr lang="en-US" dirty="0"/>
          </a:p>
        </p:txBody>
      </p:sp>
      <p:sp>
        <p:nvSpPr>
          <p:cNvPr id="9" name="Footer Placeholder 8">
            <a:extLst>
              <a:ext uri="{FF2B5EF4-FFF2-40B4-BE49-F238E27FC236}">
                <a16:creationId xmlns:a16="http://schemas.microsoft.com/office/drawing/2014/main" id="{DEC604B9-52E9-4810-8359-47206518D03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5898A89F-CA25-400F-B05A-AECBF2517E4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32958612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2" y="702156"/>
            <a:ext cx="11029616" cy="118872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340864"/>
            <a:ext cx="11029615" cy="363448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70E6237-3456-439F-802D-3BA93FC7E3E5}"/>
              </a:ext>
            </a:extLst>
          </p:cNvPr>
          <p:cNvSpPr>
            <a:spLocks noGrp="1"/>
          </p:cNvSpPr>
          <p:nvPr>
            <p:ph type="dt" sz="half" idx="10"/>
          </p:nvPr>
        </p:nvSpPr>
        <p:spPr/>
        <p:txBody>
          <a:bodyPr/>
          <a:lstStyle/>
          <a:p>
            <a:fld id="{78DD82B9-B8EE-4375-B6FF-88FA6ABB15D9}" type="datetime1">
              <a:rPr lang="en-US" smtClean="0"/>
              <a:t>8/19/2021</a:t>
            </a:fld>
            <a:endParaRPr lang="en-US" dirty="0"/>
          </a:p>
        </p:txBody>
      </p:sp>
      <p:sp>
        <p:nvSpPr>
          <p:cNvPr id="9" name="Footer Placeholder 8">
            <a:extLst>
              <a:ext uri="{FF2B5EF4-FFF2-40B4-BE49-F238E27FC236}">
                <a16:creationId xmlns:a16="http://schemas.microsoft.com/office/drawing/2014/main" id="{1356D3B5-6063-4A89-B88F-9D3043916FF8}"/>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02B78BF7-69D3-4CE0-A631-50EFD41EEEB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699067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2393950"/>
            <a:ext cx="11029615" cy="2147467"/>
          </a:xfrm>
        </p:spPr>
        <p:txBody>
          <a:bodyPr anchor="b">
            <a:normAutofit/>
          </a:bodyPr>
          <a:lstStyle>
            <a:lvl1pPr algn="l">
              <a:defRPr sz="3600" b="0" cap="all">
                <a:solidFill>
                  <a:schemeClr val="tx1">
                    <a:lumMod val="75000"/>
                    <a:lumOff val="2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a:extLst>
              <a:ext uri="{FF2B5EF4-FFF2-40B4-BE49-F238E27FC236}">
                <a16:creationId xmlns:a16="http://schemas.microsoft.com/office/drawing/2014/main" id="{61582016-5696-4A93-887F-BBB3B9002FE5}"/>
              </a:ext>
            </a:extLst>
          </p:cNvPr>
          <p:cNvSpPr>
            <a:spLocks noGrp="1"/>
          </p:cNvSpPr>
          <p:nvPr>
            <p:ph type="dt" sz="half" idx="10"/>
          </p:nvPr>
        </p:nvSpPr>
        <p:spPr/>
        <p:txBody>
          <a:bodyPr/>
          <a:lstStyle/>
          <a:p>
            <a:fld id="{B2497495-0637-405E-AE64-5CC7506D51F5}" type="datetime1">
              <a:rPr lang="en-US" smtClean="0"/>
              <a:t>8/19/2021</a:t>
            </a:fld>
            <a:endParaRPr lang="en-US" dirty="0"/>
          </a:p>
        </p:txBody>
      </p:sp>
      <p:sp>
        <p:nvSpPr>
          <p:cNvPr id="9" name="Footer Placeholder 8">
            <a:extLst>
              <a:ext uri="{FF2B5EF4-FFF2-40B4-BE49-F238E27FC236}">
                <a16:creationId xmlns:a16="http://schemas.microsoft.com/office/drawing/2014/main" id="{857CFCD5-1192-4E18-8A8F-29E153B44DA4}"/>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E39A109E-5018-4794-92B3-FD5E5BCD95E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312241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194767"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6039" y="2228003"/>
            <a:ext cx="5194769"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BFFD690-9426-415D-8B65-26881E07B2D4}" type="datetime1">
              <a:rPr lang="en-US" smtClean="0"/>
              <a:t>8/19/2021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537849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581191" y="2250891"/>
            <a:ext cx="5194769" cy="557784"/>
          </a:xfrm>
        </p:spPr>
        <p:txBody>
          <a:bodyPr anchor="ctr">
            <a:noAutofit/>
          </a:bodyPr>
          <a:lstStyle>
            <a:lvl1pPr marL="0" indent="0">
              <a:buNone/>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194766"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6039" y="2250892"/>
            <a:ext cx="5194770" cy="553373"/>
          </a:xfrm>
        </p:spPr>
        <p:txBody>
          <a:bodyPr anchor="ctr">
            <a:noAutofit/>
          </a:bodyPr>
          <a:lstStyle>
            <a:lvl1pPr marL="0" marR="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sz="2000" b="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marR="0" lvl="0" indent="0" algn="l" defTabSz="457200" rtl="0" eaLnBrk="1" fontAlgn="auto" latinLnBrk="0" hangingPunct="1">
              <a:lnSpc>
                <a:spcPct val="100000"/>
              </a:lnSpc>
              <a:spcBef>
                <a:spcPct val="20000"/>
              </a:spcBef>
              <a:spcAft>
                <a:spcPts val="600"/>
              </a:spcAft>
              <a:buClr>
                <a:schemeClr val="accent1"/>
              </a:buClr>
              <a:buSzPct val="92000"/>
              <a:buFont typeface="Wingdings 2" panose="05020102010507070707" pitchFamily="18" charset="2"/>
              <a:buNone/>
              <a:tabLst/>
              <a:defRPr/>
            </a:pPr>
            <a:r>
              <a:rPr lang="en-US"/>
              <a:t>Click to edit Master text styles</a:t>
            </a:r>
          </a:p>
        </p:txBody>
      </p:sp>
      <p:sp>
        <p:nvSpPr>
          <p:cNvPr id="6" name="Content Placeholder 5"/>
          <p:cNvSpPr>
            <a:spLocks noGrp="1"/>
          </p:cNvSpPr>
          <p:nvPr>
            <p:ph sz="quarter" idx="4"/>
          </p:nvPr>
        </p:nvSpPr>
        <p:spPr>
          <a:xfrm>
            <a:off x="6416037" y="2926052"/>
            <a:ext cx="5194771"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4C4989A-474C-40DE-95B9-011C28B71673}" type="datetime1">
              <a:rPr lang="en-US" smtClean="0"/>
              <a:t>8/19/2021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69755625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DB4ED54-5B5E-4A04-93D3-5772E3CE3818}" type="datetime1">
              <a:rPr lang="en-US" smtClean="0"/>
              <a:t>8/19/2021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414612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DE50D6-574B-40AF-946F-D52A04ADE379}" type="datetime1">
              <a:rPr lang="en-US" smtClean="0"/>
              <a:t>8/19/2021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3505994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601200"/>
            <a:ext cx="3682723" cy="5815475"/>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767857" y="933450"/>
            <a:ext cx="3031852" cy="1722419"/>
          </a:xfrm>
        </p:spPr>
        <p:txBody>
          <a:bodyPr anchor="b">
            <a:normAutofit/>
          </a:bodyPr>
          <a:lstStyle>
            <a:lvl1pPr algn="l">
              <a:defRPr sz="24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900928" y="1179829"/>
            <a:ext cx="6650991" cy="4658216"/>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767857" y="2836654"/>
            <a:ext cx="3031852" cy="3001392"/>
          </a:xfrm>
        </p:spPr>
        <p:txBody>
          <a:bodyPr anchor="t">
            <a:normAutofit/>
          </a:bodyPr>
          <a:lstStyle>
            <a:lvl1pPr marL="0" indent="0" algn="l">
              <a:buNone/>
              <a:defRPr sz="1600">
                <a:solidFill>
                  <a:srgbClr val="FFFFFF"/>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8" name="Date Placeholder 7">
            <a:extLst>
              <a:ext uri="{FF2B5EF4-FFF2-40B4-BE49-F238E27FC236}">
                <a16:creationId xmlns:a16="http://schemas.microsoft.com/office/drawing/2014/main" id="{0B919CC2-2A65-446F-B538-9E6249035445}"/>
              </a:ext>
            </a:extLst>
          </p:cNvPr>
          <p:cNvSpPr>
            <a:spLocks noGrp="1"/>
          </p:cNvSpPr>
          <p:nvPr>
            <p:ph type="dt" sz="half" idx="10"/>
          </p:nvPr>
        </p:nvSpPr>
        <p:spPr>
          <a:xfrm>
            <a:off x="7605951" y="6456916"/>
            <a:ext cx="2844799" cy="365125"/>
          </a:xfrm>
        </p:spPr>
        <p:txBody>
          <a:bodyPr/>
          <a:lstStyle/>
          <a:p>
            <a:fld id="{D82884F1-FFEA-405F-9602-3DCA865EDA4E}" type="datetime1">
              <a:rPr lang="en-US" smtClean="0"/>
              <a:t>8/19/2021</a:t>
            </a:fld>
            <a:endParaRPr lang="en-US" dirty="0"/>
          </a:p>
        </p:txBody>
      </p:sp>
      <p:sp>
        <p:nvSpPr>
          <p:cNvPr id="10" name="Footer Placeholder 9">
            <a:extLst>
              <a:ext uri="{FF2B5EF4-FFF2-40B4-BE49-F238E27FC236}">
                <a16:creationId xmlns:a16="http://schemas.microsoft.com/office/drawing/2014/main" id="{B72412AE-119E-4982-8B24-63365EFCA796}"/>
              </a:ext>
            </a:extLst>
          </p:cNvPr>
          <p:cNvSpPr>
            <a:spLocks noGrp="1"/>
          </p:cNvSpPr>
          <p:nvPr>
            <p:ph type="ftr" sz="quarter" idx="11"/>
          </p:nvPr>
        </p:nvSpPr>
        <p:spPr>
          <a:xfrm>
            <a:off x="581192" y="6452590"/>
            <a:ext cx="6917210" cy="365125"/>
          </a:xfrm>
        </p:spPr>
        <p:txBody>
          <a:bodyPr/>
          <a:lstStyle/>
          <a:p>
            <a:endParaRPr lang="en-US" dirty="0"/>
          </a:p>
        </p:txBody>
      </p:sp>
      <p:sp>
        <p:nvSpPr>
          <p:cNvPr id="11" name="Slide Number Placeholder 10">
            <a:extLst>
              <a:ext uri="{FF2B5EF4-FFF2-40B4-BE49-F238E27FC236}">
                <a16:creationId xmlns:a16="http://schemas.microsoft.com/office/drawing/2014/main" id="{7FC4BB19-6AD1-45CF-9F99-00B109890FAB}"/>
              </a:ext>
            </a:extLst>
          </p:cNvPr>
          <p:cNvSpPr>
            <a:spLocks noGrp="1"/>
          </p:cNvSpPr>
          <p:nvPr>
            <p:ph type="sldNum" sz="quarter" idx="12"/>
          </p:nvPr>
        </p:nvSpPr>
        <p:spPr>
          <a:xfrm>
            <a:off x="10558300" y="6456916"/>
            <a:ext cx="1052510" cy="365125"/>
          </a:xfrm>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0209866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tx1">
                    <a:lumMod val="75000"/>
                    <a:lumOff val="25000"/>
                  </a:schemeClr>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641350"/>
            <a:ext cx="11290859" cy="3651249"/>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998148"/>
          </a:xfrm>
        </p:spPr>
        <p:txBody>
          <a:bodyPr anchor="t">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E18DB4A-8810-4A10-AD5C-D5E2C667F5B3}" type="datetime1">
              <a:rPr lang="en-US" smtClean="0"/>
              <a:t>8/19/2021</a:t>
            </a:fld>
            <a:endParaRPr lang="en-US" dirty="0"/>
          </a:p>
        </p:txBody>
      </p:sp>
      <p:sp>
        <p:nvSpPr>
          <p:cNvPr id="6" name="Footer Placeholder 5"/>
          <p:cNvSpPr>
            <a:spLocks noGrp="1"/>
          </p:cNvSpPr>
          <p:nvPr>
            <p:ph type="ftr" sz="quarter" idx="11"/>
          </p:nvPr>
        </p:nvSpPr>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890517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26000">
              <a:schemeClr val="accent1">
                <a:lumMod val="5000"/>
                <a:lumOff val="95000"/>
              </a:schemeClr>
            </a:gs>
            <a:gs pos="45000">
              <a:schemeClr val="accent1">
                <a:lumMod val="45000"/>
                <a:lumOff val="55000"/>
              </a:schemeClr>
            </a:gs>
            <a:gs pos="89000">
              <a:schemeClr val="accent1">
                <a:lumMod val="45000"/>
                <a:lumOff val="55000"/>
              </a:schemeClr>
            </a:gs>
            <a:gs pos="100000">
              <a:schemeClr val="accent1">
                <a:lumMod val="30000"/>
                <a:lumOff val="70000"/>
              </a:schemeClr>
            </a:gs>
          </a:gsLst>
          <a:lin ang="5400000" scaled="1"/>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2"/>
            <a:ext cx="11029616" cy="3652047"/>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6423914"/>
            <a:ext cx="2844799"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ED291B17-9318-49DB-B28B-6E5994AE9581}" type="datetime1">
              <a:rPr lang="en-US" smtClean="0"/>
              <a:t>8/19/2021</a:t>
            </a:fld>
            <a:endParaRPr lang="en-US" dirty="0"/>
          </a:p>
        </p:txBody>
      </p:sp>
      <p:sp>
        <p:nvSpPr>
          <p:cNvPr id="5" name="Footer Placeholder 4"/>
          <p:cNvSpPr>
            <a:spLocks noGrp="1"/>
          </p:cNvSpPr>
          <p:nvPr>
            <p:ph type="ftr" sz="quarter" idx="3"/>
          </p:nvPr>
        </p:nvSpPr>
        <p:spPr>
          <a:xfrm>
            <a:off x="581192" y="6423914"/>
            <a:ext cx="6917210" cy="365125"/>
          </a:xfrm>
          <a:prstGeom prst="rect">
            <a:avLst/>
          </a:prstGeom>
        </p:spPr>
        <p:txBody>
          <a:bodyPr vert="horz" lIns="91440" tIns="45720" rIns="91440" bIns="45720" rtlCol="0" anchor="ctr"/>
          <a:lstStyle>
            <a:lvl1pPr algn="l">
              <a:defRPr sz="900" cap="all">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558300" y="6423914"/>
            <a:ext cx="1052510" cy="365125"/>
          </a:xfrm>
          <a:prstGeom prst="rect">
            <a:avLst/>
          </a:prstGeom>
        </p:spPr>
        <p:txBody>
          <a:bodyPr vert="horz" lIns="91440" tIns="45720" rIns="91440" bIns="45720" rtlCol="0" anchor="ctr"/>
          <a:lstStyle>
            <a:lvl1pPr algn="r">
              <a:defRPr sz="900">
                <a:solidFill>
                  <a:schemeClr val="tx1">
                    <a:lumMod val="75000"/>
                    <a:lumOff val="25000"/>
                  </a:schemeClr>
                </a:solidFill>
              </a:defRPr>
            </a:lvl1pPr>
          </a:lstStyle>
          <a:p>
            <a:fld id="{3A98EE3D-8CD1-4C3F-BD1C-C98C9596463C}" type="slidenum">
              <a:rPr lang="en-US" smtClean="0"/>
              <a:t>‹#›</a:t>
            </a:fld>
            <a:endParaRPr lang="en-US" dirty="0"/>
          </a:p>
        </p:txBody>
      </p:sp>
      <p:sp>
        <p:nvSpPr>
          <p:cNvPr id="9" name="Rectangle 8"/>
          <p:cNvSpPr/>
          <p:nvPr/>
        </p:nvSpPr>
        <p:spPr>
          <a:xfrm>
            <a:off x="446534" y="457200"/>
            <a:ext cx="3703320" cy="94997"/>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rgbClr val="969FA7"/>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30082440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Lst>
  <p:hf sldNum="0" hdr="0" ftr="0" dt="0"/>
  <p:txStyles>
    <p:titleStyle>
      <a:lvl1pPr algn="l" defTabSz="457200" rtl="0" eaLnBrk="1" latinLnBrk="0" hangingPunct="1">
        <a:lnSpc>
          <a:spcPct val="100000"/>
        </a:lnSpc>
        <a:spcBef>
          <a:spcPct val="0"/>
        </a:spcBef>
        <a:buNone/>
        <a:defRPr sz="2800" b="0" kern="1200" cap="all">
          <a:solidFill>
            <a:schemeClr val="tx1">
              <a:lumMod val="75000"/>
              <a:lumOff val="2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lnSpc>
          <a:spcPct val="110000"/>
        </a:lnSpc>
        <a:spcBef>
          <a:spcPct val="20000"/>
        </a:spcBef>
        <a:spcAft>
          <a:spcPts val="600"/>
        </a:spcAft>
        <a:buClr>
          <a:schemeClr val="accent1"/>
        </a:buClr>
        <a:buSzPct val="92000"/>
        <a:buFont typeface="Wingdings 2" panose="05020102010507070707" pitchFamily="18" charset="2"/>
        <a:buChar char=""/>
        <a:defRPr sz="1700" kern="1200">
          <a:solidFill>
            <a:schemeClr val="tx1">
              <a:lumMod val="75000"/>
              <a:lumOff val="25000"/>
            </a:schemeClr>
          </a:solidFill>
          <a:latin typeface="+mn-lt"/>
          <a:ea typeface="+mn-ea"/>
          <a:cs typeface="+mn-cs"/>
        </a:defRPr>
      </a:lvl1pPr>
      <a:lvl2pPr marL="630000" indent="-306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400" kern="1200">
          <a:solidFill>
            <a:schemeClr val="tx1">
              <a:lumMod val="75000"/>
              <a:lumOff val="25000"/>
            </a:schemeClr>
          </a:solidFill>
          <a:latin typeface="+mn-lt"/>
          <a:ea typeface="+mn-ea"/>
          <a:cs typeface="+mn-cs"/>
        </a:defRPr>
      </a:lvl2pPr>
      <a:lvl3pPr marL="900000" indent="-270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300" kern="1200">
          <a:solidFill>
            <a:schemeClr val="tx1">
              <a:lumMod val="75000"/>
              <a:lumOff val="25000"/>
            </a:schemeClr>
          </a:solidFill>
          <a:latin typeface="+mn-lt"/>
          <a:ea typeface="+mn-ea"/>
          <a:cs typeface="+mn-cs"/>
        </a:defRPr>
      </a:lvl3pPr>
      <a:lvl4pPr marL="124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4pPr>
      <a:lvl5pPr marL="1602000" indent="-234000" algn="l" defTabSz="457200" rtl="0" eaLnBrk="1" latinLnBrk="0" hangingPunct="1">
        <a:spcBef>
          <a:spcPct val="20000"/>
        </a:spcBef>
        <a:spcAft>
          <a:spcPts val="600"/>
        </a:spcAft>
        <a:buClr>
          <a:schemeClr val="accent1"/>
        </a:buClr>
        <a:buSzPct val="92000"/>
        <a:buFont typeface="Wingdings 2" panose="05020102010507070707" pitchFamily="18" charset="2"/>
        <a:buChar char=""/>
        <a:defRPr sz="1100" kern="1200">
          <a:solidFill>
            <a:schemeClr val="tx1">
              <a:lumMod val="75000"/>
              <a:lumOff val="25000"/>
            </a:schemeClr>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hyperlink" Target="https://jpralves.net/post/2018/12/20/magnetoresistance-ratio-enhancement-in-heusler-based-alloy-opens-the-door-to-highly-sensitive-magnetic-field-sensors.html" TargetMode="External"/><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hyperlink" Target="https://grendz.com/pin/5039/" TargetMode="External"/><Relationship Id="rId2" Type="http://schemas.openxmlformats.org/officeDocument/2006/relationships/image" Target="../media/image23.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slideLayout" Target="../slideLayouts/slideLayout7.xml"/><Relationship Id="rId1" Type="http://schemas.openxmlformats.org/officeDocument/2006/relationships/tags" Target="../tags/tag2.xml"/><Relationship Id="rId4" Type="http://schemas.openxmlformats.org/officeDocument/2006/relationships/hyperlink" Target="https://technofaq.org/posts/2017/09/specific-nanotechnology-devices/"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Layout" Target="../diagrams/layout1.xml"/><Relationship Id="rId7" Type="http://schemas.openxmlformats.org/officeDocument/2006/relationships/image" Target="../media/image2.jpe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11" Type="http://schemas.openxmlformats.org/officeDocument/2006/relationships/image" Target="../media/image6.png"/><Relationship Id="rId5" Type="http://schemas.openxmlformats.org/officeDocument/2006/relationships/diagramColors" Target="../diagrams/colors1.xml"/><Relationship Id="rId10" Type="http://schemas.openxmlformats.org/officeDocument/2006/relationships/image" Target="../media/image5.png"/><Relationship Id="rId4" Type="http://schemas.openxmlformats.org/officeDocument/2006/relationships/diagramQuickStyle" Target="../diagrams/quickStyle1.xml"/><Relationship Id="rId9" Type="http://schemas.openxmlformats.org/officeDocument/2006/relationships/image" Target="../media/image4.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1.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hyperlink" Target="https://www.wallpaperflare.com/search?wallpaper=engineering" TargetMode="External"/><Relationship Id="rId2" Type="http://schemas.openxmlformats.org/officeDocument/2006/relationships/image" Target="../media/image8.jpg"/><Relationship Id="rId1" Type="http://schemas.openxmlformats.org/officeDocument/2006/relationships/slideLayout" Target="../slideLayouts/slideLayout4.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3.gif"/><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42D4960A-896E-4F6B-BF65-B4662AC9DE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Gill Sans MT" panose="020B0502020104020203"/>
              <a:ea typeface="+mn-ea"/>
              <a:cs typeface="+mn-cs"/>
            </a:endParaRPr>
          </a:p>
        </p:txBody>
      </p:sp>
      <p:sp>
        <p:nvSpPr>
          <p:cNvPr id="40" name="Rectangle 39">
            <a:extLst>
              <a:ext uri="{FF2B5EF4-FFF2-40B4-BE49-F238E27FC236}">
                <a16:creationId xmlns:a16="http://schemas.microsoft.com/office/drawing/2014/main" id="{5684944A-8803-462C-84C5-4576C56A77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457199"/>
            <a:ext cx="3618827" cy="482246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1C21E816-31F5-48BB-BD02-D15F2F18B48A}"/>
              </a:ext>
            </a:extLst>
          </p:cNvPr>
          <p:cNvSpPr>
            <a:spLocks noGrp="1"/>
          </p:cNvSpPr>
          <p:nvPr>
            <p:ph type="ctrTitle"/>
          </p:nvPr>
        </p:nvSpPr>
        <p:spPr>
          <a:xfrm>
            <a:off x="8119869" y="501149"/>
            <a:ext cx="3729231" cy="4072226"/>
          </a:xfrm>
        </p:spPr>
        <p:txBody>
          <a:bodyPr anchor="ctr">
            <a:normAutofit/>
          </a:bodyPr>
          <a:lstStyle/>
          <a:p>
            <a:r>
              <a:rPr lang="en-US" sz="3200" b="1" u="sng" dirty="0">
                <a:solidFill>
                  <a:srgbClr val="FFFFFF"/>
                </a:solidFill>
                <a:latin typeface="Cambria Math" panose="02040503050406030204" pitchFamily="18" charset="0"/>
                <a:ea typeface="Cambria Math" panose="02040503050406030204" pitchFamily="18" charset="0"/>
              </a:rPr>
              <a:t>Nanoscale</a:t>
            </a:r>
            <a:br>
              <a:rPr lang="en-US" sz="3200" b="1" u="sng" dirty="0">
                <a:solidFill>
                  <a:srgbClr val="FFFFFF"/>
                </a:solidFill>
                <a:latin typeface="Cambria Math" panose="02040503050406030204" pitchFamily="18" charset="0"/>
                <a:ea typeface="Cambria Math" panose="02040503050406030204" pitchFamily="18" charset="0"/>
              </a:rPr>
            </a:br>
            <a:r>
              <a:rPr lang="en-US" sz="3200" b="1" u="sng" dirty="0">
                <a:solidFill>
                  <a:srgbClr val="FFFFFF"/>
                </a:solidFill>
                <a:latin typeface="Cambria Math" panose="02040503050406030204" pitchFamily="18" charset="0"/>
                <a:ea typeface="Cambria Math" panose="02040503050406030204" pitchFamily="18" charset="0"/>
              </a:rPr>
              <a:t> and nanotechnology</a:t>
            </a:r>
          </a:p>
        </p:txBody>
      </p:sp>
      <p:sp>
        <p:nvSpPr>
          <p:cNvPr id="42" name="Rectangle 41">
            <a:extLst>
              <a:ext uri="{FF2B5EF4-FFF2-40B4-BE49-F238E27FC236}">
                <a16:creationId xmlns:a16="http://schemas.microsoft.com/office/drawing/2014/main" id="{E07F3B49-8C20-42F5-831D-59306D05F6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19870" y="5367338"/>
            <a:ext cx="3618828" cy="989513"/>
          </a:xfrm>
          <a:prstGeom prst="rect">
            <a:avLst/>
          </a:prstGeom>
          <a:solidFill>
            <a:srgbClr val="465359"/>
          </a:solidFill>
          <a:ln>
            <a:noFill/>
          </a:ln>
          <a:effectLst/>
        </p:spPr>
        <p:style>
          <a:lnRef idx="1">
            <a:schemeClr val="accent1"/>
          </a:lnRef>
          <a:fillRef idx="3">
            <a:schemeClr val="accent1"/>
          </a:fillRef>
          <a:effectRef idx="2">
            <a:schemeClr val="accent1"/>
          </a:effectRef>
          <a:fontRef idx="minor">
            <a:schemeClr val="lt1"/>
          </a:fontRef>
        </p:style>
      </p:sp>
      <p:sp>
        <p:nvSpPr>
          <p:cNvPr id="3" name="Subtitle 2">
            <a:extLst>
              <a:ext uri="{FF2B5EF4-FFF2-40B4-BE49-F238E27FC236}">
                <a16:creationId xmlns:a16="http://schemas.microsoft.com/office/drawing/2014/main" id="{835D6E6B-3353-491C-A3C6-F278D6CED8B3}"/>
              </a:ext>
            </a:extLst>
          </p:cNvPr>
          <p:cNvSpPr>
            <a:spLocks noGrp="1"/>
          </p:cNvSpPr>
          <p:nvPr>
            <p:ph type="subTitle" idx="1"/>
          </p:nvPr>
        </p:nvSpPr>
        <p:spPr>
          <a:xfrm>
            <a:off x="8119869" y="5367338"/>
            <a:ext cx="3618828" cy="989513"/>
          </a:xfrm>
          <a:noFill/>
        </p:spPr>
        <p:txBody>
          <a:bodyPr anchor="ctr">
            <a:noAutofit/>
          </a:bodyPr>
          <a:lstStyle/>
          <a:p>
            <a:r>
              <a:rPr lang="en-US" sz="1800" b="1" dirty="0">
                <a:solidFill>
                  <a:srgbClr val="FFFFFF">
                    <a:alpha val="75000"/>
                  </a:srgbClr>
                </a:solidFill>
              </a:rPr>
              <a:t>Presented by-    lavanya gune</a:t>
            </a:r>
          </a:p>
          <a:p>
            <a:r>
              <a:rPr lang="en-US" sz="1800" b="1" dirty="0">
                <a:solidFill>
                  <a:srgbClr val="FFFFFF">
                    <a:alpha val="75000"/>
                  </a:srgbClr>
                </a:solidFill>
              </a:rPr>
              <a:t>                               (19BEC0367)</a:t>
            </a:r>
          </a:p>
        </p:txBody>
      </p:sp>
    </p:spTree>
    <p:extLst>
      <p:ext uri="{BB962C8B-B14F-4D97-AF65-F5344CB8AC3E}">
        <p14:creationId xmlns:p14="http://schemas.microsoft.com/office/powerpoint/2010/main" val="2424003712"/>
      </p:ext>
    </p:extLst>
  </p:cSld>
  <p:clrMapOvr>
    <a:masterClrMapping/>
  </p:clrMapOvr>
  <mc:AlternateContent xmlns:mc="http://schemas.openxmlformats.org/markup-compatibility/2006" xmlns:p14="http://schemas.microsoft.com/office/powerpoint/2010/main">
    <mc:Choice Requires="p14">
      <p:transition spd="slow" p14:dur="2000" advTm="12280"/>
    </mc:Choice>
    <mc:Fallback xmlns="">
      <p:transition spd="slow" advTm="1228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297D09-B296-41A9-A666-2EC173BF4AB7}"/>
              </a:ext>
            </a:extLst>
          </p:cNvPr>
          <p:cNvSpPr>
            <a:spLocks noGrp="1"/>
          </p:cNvSpPr>
          <p:nvPr>
            <p:ph type="title"/>
          </p:nvPr>
        </p:nvSpPr>
        <p:spPr>
          <a:xfrm>
            <a:off x="575894" y="729658"/>
            <a:ext cx="11029616" cy="594317"/>
          </a:xfrm>
        </p:spPr>
        <p:txBody>
          <a:bodyPr/>
          <a:lstStyle/>
          <a:p>
            <a:r>
              <a:rPr lang="en-US" dirty="0"/>
              <a:t>Manufacture of touch panel using graphene-</a:t>
            </a:r>
            <a:endParaRPr lang="en-IN" dirty="0"/>
          </a:p>
        </p:txBody>
      </p:sp>
      <p:pic>
        <p:nvPicPr>
          <p:cNvPr id="4" name="Picture 3">
            <a:extLst>
              <a:ext uri="{FF2B5EF4-FFF2-40B4-BE49-F238E27FC236}">
                <a16:creationId xmlns:a16="http://schemas.microsoft.com/office/drawing/2014/main" id="{3DDAD907-55C8-4E5D-8FB9-24677F40AF7B}"/>
              </a:ext>
            </a:extLst>
          </p:cNvPr>
          <p:cNvPicPr>
            <a:picLocks noChangeAspect="1"/>
          </p:cNvPicPr>
          <p:nvPr/>
        </p:nvPicPr>
        <p:blipFill>
          <a:blip r:embed="rId2"/>
          <a:stretch>
            <a:fillRect/>
          </a:stretch>
        </p:blipFill>
        <p:spPr>
          <a:xfrm>
            <a:off x="228600" y="1609725"/>
            <a:ext cx="5943600" cy="4876800"/>
          </a:xfrm>
          <a:prstGeom prst="rect">
            <a:avLst/>
          </a:prstGeom>
        </p:spPr>
      </p:pic>
      <p:pic>
        <p:nvPicPr>
          <p:cNvPr id="6" name="Picture 5">
            <a:extLst>
              <a:ext uri="{FF2B5EF4-FFF2-40B4-BE49-F238E27FC236}">
                <a16:creationId xmlns:a16="http://schemas.microsoft.com/office/drawing/2014/main" id="{5C5FEE6B-9EAE-4B69-B4D5-19137CB7B62B}"/>
              </a:ext>
            </a:extLst>
          </p:cNvPr>
          <p:cNvPicPr>
            <a:picLocks noChangeAspect="1"/>
          </p:cNvPicPr>
          <p:nvPr/>
        </p:nvPicPr>
        <p:blipFill>
          <a:blip r:embed="rId3"/>
          <a:stretch>
            <a:fillRect/>
          </a:stretch>
        </p:blipFill>
        <p:spPr>
          <a:xfrm>
            <a:off x="6172200" y="1543050"/>
            <a:ext cx="5791200" cy="4943475"/>
          </a:xfrm>
          <a:prstGeom prst="rect">
            <a:avLst/>
          </a:prstGeom>
        </p:spPr>
      </p:pic>
    </p:spTree>
    <p:extLst>
      <p:ext uri="{BB962C8B-B14F-4D97-AF65-F5344CB8AC3E}">
        <p14:creationId xmlns:p14="http://schemas.microsoft.com/office/powerpoint/2010/main" val="3352356734"/>
      </p:ext>
    </p:extLst>
  </p:cSld>
  <p:clrMapOvr>
    <a:masterClrMapping/>
  </p:clrMapOvr>
  <mc:AlternateContent xmlns:mc="http://schemas.openxmlformats.org/markup-compatibility/2006" xmlns:p14="http://schemas.microsoft.com/office/powerpoint/2010/main">
    <mc:Choice Requires="p14">
      <p:transition spd="slow" p14:dur="2000" advTm="79034"/>
    </mc:Choice>
    <mc:Fallback xmlns="">
      <p:transition spd="slow" advTm="79034"/>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799464-7D6D-4EB4-A8E9-ABD88271A853}"/>
              </a:ext>
            </a:extLst>
          </p:cNvPr>
          <p:cNvSpPr>
            <a:spLocks noGrp="1"/>
          </p:cNvSpPr>
          <p:nvPr>
            <p:ph type="title"/>
          </p:nvPr>
        </p:nvSpPr>
        <p:spPr>
          <a:xfrm>
            <a:off x="581192" y="702156"/>
            <a:ext cx="11029616" cy="527204"/>
          </a:xfrm>
        </p:spPr>
        <p:txBody>
          <a:bodyPr/>
          <a:lstStyle/>
          <a:p>
            <a:r>
              <a:rPr lang="en-IN" dirty="0">
                <a:solidFill>
                  <a:schemeClr val="bg1"/>
                </a:solidFill>
                <a:highlight>
                  <a:srgbClr val="000080"/>
                </a:highlight>
              </a:rPr>
              <a:t>Transition metal dichalcogenides based circuits</a:t>
            </a:r>
          </a:p>
        </p:txBody>
      </p:sp>
      <p:pic>
        <p:nvPicPr>
          <p:cNvPr id="2050" name="Picture 2" descr="2D Materials">
            <a:extLst>
              <a:ext uri="{FF2B5EF4-FFF2-40B4-BE49-F238E27FC236}">
                <a16:creationId xmlns:a16="http://schemas.microsoft.com/office/drawing/2014/main" id="{A52C77C6-A9B9-4510-8C80-E2F2D620EFA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3680" y="1371600"/>
            <a:ext cx="6441440" cy="50495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E1DF217-DC02-4462-A5DE-2CA7997B78B7}"/>
              </a:ext>
            </a:extLst>
          </p:cNvPr>
          <p:cNvSpPr txBox="1"/>
          <p:nvPr/>
        </p:nvSpPr>
        <p:spPr>
          <a:xfrm>
            <a:off x="7162800" y="1422400"/>
            <a:ext cx="4734560" cy="4524315"/>
          </a:xfrm>
          <a:prstGeom prst="rect">
            <a:avLst/>
          </a:prstGeom>
          <a:noFill/>
        </p:spPr>
        <p:txBody>
          <a:bodyPr wrap="square" rtlCol="0">
            <a:spAutoFit/>
          </a:bodyPr>
          <a:lstStyle/>
          <a:p>
            <a:r>
              <a:rPr lang="en-US" sz="2400" i="1" dirty="0">
                <a:latin typeface="Bahnschrift SemiBold Condensed" panose="020B0502040204020203" pitchFamily="34" charset="0"/>
              </a:rPr>
              <a:t>Integrated circuits such as inverters, small signal amplifiers, logic gates, a SRAM cell, and a 5-stage ring oscillator were demonstrated using both exfoliated and CVD synthesized MoS2 samples.</a:t>
            </a:r>
          </a:p>
          <a:p>
            <a:r>
              <a:rPr lang="en-US" sz="2400" i="1" dirty="0">
                <a:latin typeface="Bahnschrift SemiBold Condensed" panose="020B0502040204020203" pitchFamily="34" charset="0"/>
              </a:rPr>
              <a:t> The capability to directly synthesize TMDs on top of a non-conducting substrate is an important step toward system-level integration of these 2D materials. However, it is important to note that the deposition temperature is still quite high (650 °C–800 °C) and the films are polycrystalline.</a:t>
            </a:r>
            <a:endParaRPr lang="en-IN" sz="2400" i="1" dirty="0">
              <a:latin typeface="Bahnschrift SemiBold Condensed" panose="020B0502040204020203" pitchFamily="34" charset="0"/>
            </a:endParaRPr>
          </a:p>
        </p:txBody>
      </p:sp>
    </p:spTree>
    <p:extLst>
      <p:ext uri="{BB962C8B-B14F-4D97-AF65-F5344CB8AC3E}">
        <p14:creationId xmlns:p14="http://schemas.microsoft.com/office/powerpoint/2010/main" val="3628675162"/>
      </p:ext>
    </p:extLst>
  </p:cSld>
  <p:clrMapOvr>
    <a:masterClrMapping/>
  </p:clrMapOvr>
  <mc:AlternateContent xmlns:mc="http://schemas.openxmlformats.org/markup-compatibility/2006" xmlns:p14="http://schemas.microsoft.com/office/powerpoint/2010/main">
    <mc:Choice Requires="p14">
      <p:transition spd="slow" p14:dur="2000" advTm="55149"/>
    </mc:Choice>
    <mc:Fallback xmlns="">
      <p:transition spd="slow" advTm="55149"/>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t="-13000" b="-1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59288D-4DED-41DB-9F36-5BA338BCA1D8}"/>
              </a:ext>
            </a:extLst>
          </p:cNvPr>
          <p:cNvSpPr>
            <a:spLocks noGrp="1"/>
          </p:cNvSpPr>
          <p:nvPr>
            <p:ph type="title"/>
          </p:nvPr>
        </p:nvSpPr>
        <p:spPr>
          <a:xfrm>
            <a:off x="581192" y="702156"/>
            <a:ext cx="11029616" cy="1638708"/>
          </a:xfrm>
        </p:spPr>
        <p:txBody>
          <a:bodyPr>
            <a:normAutofit/>
          </a:bodyPr>
          <a:lstStyle/>
          <a:p>
            <a:r>
              <a:rPr lang="en-IN" sz="4800" dirty="0">
                <a:solidFill>
                  <a:schemeClr val="bg1"/>
                </a:solidFill>
              </a:rPr>
              <a:t>Squid (superconducting quantum interference device)-</a:t>
            </a:r>
          </a:p>
        </p:txBody>
      </p:sp>
      <p:sp>
        <p:nvSpPr>
          <p:cNvPr id="14" name="Content Placeholder 13">
            <a:extLst>
              <a:ext uri="{FF2B5EF4-FFF2-40B4-BE49-F238E27FC236}">
                <a16:creationId xmlns:a16="http://schemas.microsoft.com/office/drawing/2014/main" id="{5CDE896D-F667-4A56-A4CA-943FD922EA2D}"/>
              </a:ext>
            </a:extLst>
          </p:cNvPr>
          <p:cNvSpPr>
            <a:spLocks noGrp="1"/>
          </p:cNvSpPr>
          <p:nvPr>
            <p:ph idx="1"/>
          </p:nvPr>
        </p:nvSpPr>
        <p:spPr/>
        <p:txBody>
          <a:bodyPr/>
          <a:lstStyle/>
          <a:p>
            <a:endParaRPr lang="en-IN" dirty="0"/>
          </a:p>
        </p:txBody>
      </p:sp>
    </p:spTree>
    <p:extLst>
      <p:ext uri="{BB962C8B-B14F-4D97-AF65-F5344CB8AC3E}">
        <p14:creationId xmlns:p14="http://schemas.microsoft.com/office/powerpoint/2010/main" val="2583635183"/>
      </p:ext>
    </p:extLst>
  </p:cSld>
  <p:clrMapOvr>
    <a:masterClrMapping/>
  </p:clrMapOvr>
  <mc:AlternateContent xmlns:mc="http://schemas.openxmlformats.org/markup-compatibility/2006" xmlns:p14="http://schemas.microsoft.com/office/powerpoint/2010/main">
    <mc:Choice Requires="p14">
      <p:transition spd="slow" p14:dur="2000" advTm="22063"/>
    </mc:Choice>
    <mc:Fallback xmlns="">
      <p:transition spd="slow" advTm="2206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A74E4A-F731-4B16-A86A-97E57A6DDD83}"/>
              </a:ext>
            </a:extLst>
          </p:cNvPr>
          <p:cNvSpPr>
            <a:spLocks noGrp="1"/>
          </p:cNvSpPr>
          <p:nvPr>
            <p:ph type="title"/>
          </p:nvPr>
        </p:nvSpPr>
        <p:spPr>
          <a:xfrm>
            <a:off x="581192" y="702156"/>
            <a:ext cx="11029616" cy="678969"/>
          </a:xfrm>
        </p:spPr>
        <p:txBody>
          <a:bodyPr/>
          <a:lstStyle/>
          <a:p>
            <a:r>
              <a:rPr lang="en-IN" sz="2800" dirty="0"/>
              <a:t>Squid (superconducting quantum interference device)-</a:t>
            </a:r>
            <a:endParaRPr lang="en-IN" dirty="0"/>
          </a:p>
        </p:txBody>
      </p:sp>
      <p:pic>
        <p:nvPicPr>
          <p:cNvPr id="6" name="Content Placeholder 3">
            <a:extLst>
              <a:ext uri="{FF2B5EF4-FFF2-40B4-BE49-F238E27FC236}">
                <a16:creationId xmlns:a16="http://schemas.microsoft.com/office/drawing/2014/main" id="{DAFDC6DD-80C2-47C8-B3B3-FC717935CF04}"/>
              </a:ext>
            </a:extLst>
          </p:cNvPr>
          <p:cNvPicPr>
            <a:picLocks noGrp="1" noChangeAspect="1"/>
          </p:cNvPicPr>
          <p:nvPr>
            <p:ph idx="1"/>
          </p:nvPr>
        </p:nvPicPr>
        <p:blipFill>
          <a:blip r:embed="rId2"/>
          <a:stretch>
            <a:fillRect/>
          </a:stretch>
        </p:blipFill>
        <p:spPr>
          <a:xfrm>
            <a:off x="981076" y="1676401"/>
            <a:ext cx="9705974" cy="5067300"/>
          </a:xfrm>
          <a:prstGeom prst="rect">
            <a:avLst/>
          </a:prstGeom>
        </p:spPr>
      </p:pic>
    </p:spTree>
    <p:extLst>
      <p:ext uri="{BB962C8B-B14F-4D97-AF65-F5344CB8AC3E}">
        <p14:creationId xmlns:p14="http://schemas.microsoft.com/office/powerpoint/2010/main" val="177022397"/>
      </p:ext>
    </p:extLst>
  </p:cSld>
  <p:clrMapOvr>
    <a:masterClrMapping/>
  </p:clrMapOvr>
  <mc:AlternateContent xmlns:mc="http://schemas.openxmlformats.org/markup-compatibility/2006" xmlns:p14="http://schemas.microsoft.com/office/powerpoint/2010/main">
    <mc:Choice Requires="p14">
      <p:transition spd="slow" p14:dur="2000" advTm="28942"/>
    </mc:Choice>
    <mc:Fallback xmlns="">
      <p:transition spd="slow" advTm="28942"/>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54D732-33B4-46F9-907C-0F709334FFCF}"/>
              </a:ext>
            </a:extLst>
          </p:cNvPr>
          <p:cNvSpPr>
            <a:spLocks noGrp="1"/>
          </p:cNvSpPr>
          <p:nvPr>
            <p:ph type="title"/>
          </p:nvPr>
        </p:nvSpPr>
        <p:spPr/>
        <p:txBody>
          <a:bodyPr/>
          <a:lstStyle/>
          <a:p>
            <a:r>
              <a:rPr lang="en-IN" dirty="0"/>
              <a:t>Fabrication of a </a:t>
            </a:r>
            <a:r>
              <a:rPr lang="en-US" dirty="0"/>
              <a:t>: Compact SQUID realized in a double layer graphene heterostructure </a:t>
            </a:r>
            <a:endParaRPr lang="en-IN" dirty="0"/>
          </a:p>
        </p:txBody>
      </p:sp>
      <p:sp>
        <p:nvSpPr>
          <p:cNvPr id="3" name="Text Placeholder 2">
            <a:extLst>
              <a:ext uri="{FF2B5EF4-FFF2-40B4-BE49-F238E27FC236}">
                <a16:creationId xmlns:a16="http://schemas.microsoft.com/office/drawing/2014/main" id="{3E0113C3-B21E-4361-9870-507C65A33382}"/>
              </a:ext>
            </a:extLst>
          </p:cNvPr>
          <p:cNvSpPr>
            <a:spLocks noGrp="1"/>
          </p:cNvSpPr>
          <p:nvPr>
            <p:ph type="body" idx="1"/>
          </p:nvPr>
        </p:nvSpPr>
        <p:spPr>
          <a:xfrm>
            <a:off x="580789" y="1803216"/>
            <a:ext cx="5194769" cy="45719"/>
          </a:xfrm>
        </p:spPr>
        <p:txBody>
          <a:bodyPr/>
          <a:lstStyle/>
          <a:p>
            <a:r>
              <a:rPr lang="en-IN" dirty="0"/>
              <a:t> </a:t>
            </a:r>
          </a:p>
        </p:txBody>
      </p:sp>
      <p:pic>
        <p:nvPicPr>
          <p:cNvPr id="8" name="Content Placeholder 7">
            <a:extLst>
              <a:ext uri="{FF2B5EF4-FFF2-40B4-BE49-F238E27FC236}">
                <a16:creationId xmlns:a16="http://schemas.microsoft.com/office/drawing/2014/main" id="{332172DC-6737-4B7B-BD4B-EAF4DAEDB46E}"/>
              </a:ext>
            </a:extLst>
          </p:cNvPr>
          <p:cNvPicPr>
            <a:picLocks noGrp="1" noChangeAspect="1"/>
          </p:cNvPicPr>
          <p:nvPr>
            <p:ph sz="half" idx="2"/>
          </p:nvPr>
        </p:nvPicPr>
        <p:blipFill>
          <a:blip r:embed="rId2"/>
          <a:stretch>
            <a:fillRect/>
          </a:stretch>
        </p:blipFill>
        <p:spPr>
          <a:xfrm>
            <a:off x="180975" y="2181225"/>
            <a:ext cx="5676899" cy="4488181"/>
          </a:xfrm>
        </p:spPr>
      </p:pic>
      <p:sp>
        <p:nvSpPr>
          <p:cNvPr id="5" name="Text Placeholder 4">
            <a:extLst>
              <a:ext uri="{FF2B5EF4-FFF2-40B4-BE49-F238E27FC236}">
                <a16:creationId xmlns:a16="http://schemas.microsoft.com/office/drawing/2014/main" id="{49FD5218-36CF-4141-B104-05DCABA0DD2E}"/>
              </a:ext>
            </a:extLst>
          </p:cNvPr>
          <p:cNvSpPr>
            <a:spLocks noGrp="1"/>
          </p:cNvSpPr>
          <p:nvPr>
            <p:ph type="body" sz="quarter" idx="3"/>
          </p:nvPr>
        </p:nvSpPr>
        <p:spPr>
          <a:xfrm>
            <a:off x="6263639" y="1803216"/>
            <a:ext cx="5194770" cy="45719"/>
          </a:xfrm>
        </p:spPr>
        <p:txBody>
          <a:bodyPr/>
          <a:lstStyle/>
          <a:p>
            <a:r>
              <a:rPr lang="en-IN" dirty="0"/>
              <a:t> </a:t>
            </a:r>
          </a:p>
        </p:txBody>
      </p:sp>
      <p:sp>
        <p:nvSpPr>
          <p:cNvPr id="6" name="Content Placeholder 5">
            <a:extLst>
              <a:ext uri="{FF2B5EF4-FFF2-40B4-BE49-F238E27FC236}">
                <a16:creationId xmlns:a16="http://schemas.microsoft.com/office/drawing/2014/main" id="{3981EA67-5881-4FF8-AE6D-AB637CF42A99}"/>
              </a:ext>
            </a:extLst>
          </p:cNvPr>
          <p:cNvSpPr>
            <a:spLocks noGrp="1"/>
          </p:cNvSpPr>
          <p:nvPr>
            <p:ph sz="quarter" idx="4"/>
          </p:nvPr>
        </p:nvSpPr>
        <p:spPr>
          <a:xfrm>
            <a:off x="6263639" y="2085976"/>
            <a:ext cx="5347169" cy="3775076"/>
          </a:xfrm>
        </p:spPr>
        <p:txBody>
          <a:bodyPr>
            <a:noAutofit/>
          </a:bodyPr>
          <a:lstStyle/>
          <a:p>
            <a:r>
              <a:rPr lang="en-US" sz="2800" i="1" dirty="0"/>
              <a:t> Schematic side view of the DLG stack. The different layers are labelled with its dielectric constant, electric potential and thickness. The arrows define the direction of the electric fields, which was taken for the calculation.</a:t>
            </a:r>
            <a:endParaRPr lang="en-IN" sz="2800" i="1" dirty="0"/>
          </a:p>
        </p:txBody>
      </p:sp>
    </p:spTree>
    <p:extLst>
      <p:ext uri="{BB962C8B-B14F-4D97-AF65-F5344CB8AC3E}">
        <p14:creationId xmlns:p14="http://schemas.microsoft.com/office/powerpoint/2010/main" val="2312052940"/>
      </p:ext>
    </p:extLst>
  </p:cSld>
  <p:clrMapOvr>
    <a:masterClrMapping/>
  </p:clrMapOvr>
  <mc:AlternateContent xmlns:mc="http://schemas.openxmlformats.org/markup-compatibility/2006" xmlns:p14="http://schemas.microsoft.com/office/powerpoint/2010/main">
    <mc:Choice Requires="p14">
      <p:transition spd="slow" p14:dur="2000" advTm="87389"/>
    </mc:Choice>
    <mc:Fallback xmlns="">
      <p:transition spd="slow" advTm="87389"/>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358D3D-83EC-4BEC-8AA7-E5AC82FD8638}"/>
              </a:ext>
            </a:extLst>
          </p:cNvPr>
          <p:cNvSpPr>
            <a:spLocks noGrp="1"/>
          </p:cNvSpPr>
          <p:nvPr>
            <p:ph type="title"/>
          </p:nvPr>
        </p:nvSpPr>
        <p:spPr>
          <a:xfrm>
            <a:off x="581192" y="660400"/>
            <a:ext cx="11029616" cy="2072640"/>
          </a:xfrm>
        </p:spPr>
        <p:txBody>
          <a:bodyPr>
            <a:noAutofit/>
          </a:bodyPr>
          <a:lstStyle/>
          <a:p>
            <a:r>
              <a:rPr lang="en-IN" sz="6000" dirty="0">
                <a:solidFill>
                  <a:schemeClr val="accent6">
                    <a:lumMod val="20000"/>
                    <a:lumOff val="80000"/>
                  </a:schemeClr>
                </a:solidFill>
                <a:highlight>
                  <a:srgbClr val="000080"/>
                </a:highlight>
              </a:rPr>
              <a:t>Neuromorphic </a:t>
            </a:r>
            <a:r>
              <a:rPr lang="en-IN" sz="6000" dirty="0" err="1">
                <a:solidFill>
                  <a:schemeClr val="accent6">
                    <a:lumMod val="20000"/>
                    <a:lumOff val="80000"/>
                  </a:schemeClr>
                </a:solidFill>
                <a:highlight>
                  <a:srgbClr val="000080"/>
                </a:highlight>
              </a:rPr>
              <a:t>nanoelectronic</a:t>
            </a:r>
            <a:r>
              <a:rPr lang="en-IN" sz="6000" dirty="0">
                <a:solidFill>
                  <a:schemeClr val="accent6">
                    <a:lumMod val="20000"/>
                    <a:lumOff val="80000"/>
                  </a:schemeClr>
                </a:solidFill>
                <a:highlight>
                  <a:srgbClr val="000080"/>
                </a:highlight>
              </a:rPr>
              <a:t> materials</a:t>
            </a:r>
          </a:p>
        </p:txBody>
      </p:sp>
      <p:sp>
        <p:nvSpPr>
          <p:cNvPr id="7" name="Content Placeholder 6">
            <a:extLst>
              <a:ext uri="{FF2B5EF4-FFF2-40B4-BE49-F238E27FC236}">
                <a16:creationId xmlns:a16="http://schemas.microsoft.com/office/drawing/2014/main" id="{B8BA3D83-9AB4-46A5-86EE-BA3D9497D585}"/>
              </a:ext>
            </a:extLst>
          </p:cNvPr>
          <p:cNvSpPr>
            <a:spLocks noGrp="1"/>
          </p:cNvSpPr>
          <p:nvPr>
            <p:ph idx="1"/>
          </p:nvPr>
        </p:nvSpPr>
        <p:spPr>
          <a:xfrm>
            <a:off x="581192" y="4124960"/>
            <a:ext cx="11029615" cy="1850390"/>
          </a:xfrm>
        </p:spPr>
        <p:txBody>
          <a:bodyPr/>
          <a:lstStyle/>
          <a:p>
            <a:endParaRPr lang="en-IN" dirty="0"/>
          </a:p>
        </p:txBody>
      </p:sp>
    </p:spTree>
    <p:extLst>
      <p:ext uri="{BB962C8B-B14F-4D97-AF65-F5344CB8AC3E}">
        <p14:creationId xmlns:p14="http://schemas.microsoft.com/office/powerpoint/2010/main" val="897091982"/>
      </p:ext>
    </p:extLst>
  </p:cSld>
  <p:clrMapOvr>
    <a:masterClrMapping/>
  </p:clrMapOvr>
  <mc:AlternateContent xmlns:mc="http://schemas.openxmlformats.org/markup-compatibility/2006" xmlns:p14="http://schemas.microsoft.com/office/powerpoint/2010/main">
    <mc:Choice Requires="p14">
      <p:transition spd="slow" p14:dur="2000" advTm="91680"/>
    </mc:Choice>
    <mc:Fallback xmlns="">
      <p:transition spd="slow" advTm="9168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AutoShape 2" descr="artificial neuron Archives - Haptic">
            <a:extLst>
              <a:ext uri="{FF2B5EF4-FFF2-40B4-BE49-F238E27FC236}">
                <a16:creationId xmlns:a16="http://schemas.microsoft.com/office/drawing/2014/main" id="{AB6D5C90-DA53-4084-AF8F-D869B5F4135A}"/>
              </a:ext>
            </a:extLst>
          </p:cNvPr>
          <p:cNvSpPr>
            <a:spLocks noGrp="1" noChangeAspect="1" noChangeArrowheads="1"/>
          </p:cNvSpPr>
          <p:nvPr>
            <p:ph type="title"/>
          </p:nvPr>
        </p:nvSpPr>
        <p:spPr bwMode="auto">
          <a:xfrm>
            <a:off x="581025" y="730250"/>
            <a:ext cx="11029950" cy="498475"/>
          </a:xfrm>
          <a:prstGeom prst="rect">
            <a:avLst/>
          </a:prstGeom>
          <a:noFill/>
          <a:ln>
            <a:noFill/>
          </a:ln>
          <a:effectLst>
            <a:reflection endPos="0" dist="50800" dir="5400000" sy="-100000" algn="bl" rotWithShape="0"/>
            <a:softEdge rad="1270000"/>
          </a:effectLst>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normAutofit fontScale="90000"/>
          </a:bodyPr>
          <a:lstStyle/>
          <a:p>
            <a:r>
              <a:rPr lang="en-IN" sz="2800" dirty="0">
                <a:solidFill>
                  <a:schemeClr val="accent6">
                    <a:lumMod val="20000"/>
                    <a:lumOff val="80000"/>
                  </a:schemeClr>
                </a:solidFill>
                <a:highlight>
                  <a:srgbClr val="000080"/>
                </a:highlight>
              </a:rPr>
              <a:t>Neuromorphic nano electronic materials</a:t>
            </a:r>
            <a:endParaRPr lang="en-IN" dirty="0"/>
          </a:p>
        </p:txBody>
      </p:sp>
      <p:sp>
        <p:nvSpPr>
          <p:cNvPr id="10" name="Content Placeholder 9">
            <a:extLst>
              <a:ext uri="{FF2B5EF4-FFF2-40B4-BE49-F238E27FC236}">
                <a16:creationId xmlns:a16="http://schemas.microsoft.com/office/drawing/2014/main" id="{76246F7C-47A8-41DB-B4FD-50A9DFBBD9E8}"/>
              </a:ext>
            </a:extLst>
          </p:cNvPr>
          <p:cNvSpPr>
            <a:spLocks noGrp="1"/>
          </p:cNvSpPr>
          <p:nvPr>
            <p:ph sz="half" idx="2"/>
          </p:nvPr>
        </p:nvSpPr>
        <p:spPr/>
        <p:txBody>
          <a:bodyPr/>
          <a:lstStyle/>
          <a:p>
            <a:endParaRPr lang="en-IN"/>
          </a:p>
        </p:txBody>
      </p:sp>
      <p:pic>
        <p:nvPicPr>
          <p:cNvPr id="14" name="Content Placeholder 13">
            <a:extLst>
              <a:ext uri="{FF2B5EF4-FFF2-40B4-BE49-F238E27FC236}">
                <a16:creationId xmlns:a16="http://schemas.microsoft.com/office/drawing/2014/main" id="{59CD1147-50D7-4307-AEFB-F46ECC5608DE}"/>
              </a:ext>
            </a:extLst>
          </p:cNvPr>
          <p:cNvPicPr>
            <a:picLocks noGrp="1" noChangeAspect="1"/>
          </p:cNvPicPr>
          <p:nvPr>
            <p:ph sz="half" idx="1"/>
          </p:nvPr>
        </p:nvPicPr>
        <p:blipFill>
          <a:blip r:embed="rId2"/>
          <a:stretch>
            <a:fillRect/>
          </a:stretch>
        </p:blipFill>
        <p:spPr>
          <a:xfrm>
            <a:off x="581024" y="1228724"/>
            <a:ext cx="11143616" cy="5629276"/>
          </a:xfrm>
          <a:prstGeom prst="rect">
            <a:avLst/>
          </a:prstGeom>
          <a:ln>
            <a:noFill/>
          </a:ln>
          <a:effectLst>
            <a:softEdge rad="112500"/>
          </a:effectLst>
        </p:spPr>
      </p:pic>
    </p:spTree>
    <p:extLst>
      <p:ext uri="{BB962C8B-B14F-4D97-AF65-F5344CB8AC3E}">
        <p14:creationId xmlns:p14="http://schemas.microsoft.com/office/powerpoint/2010/main" val="1541460219"/>
      </p:ext>
    </p:extLst>
  </p:cSld>
  <p:clrMapOvr>
    <a:masterClrMapping/>
  </p:clrMapOvr>
  <mc:AlternateContent xmlns:mc="http://schemas.openxmlformats.org/markup-compatibility/2006" xmlns:p14="http://schemas.microsoft.com/office/powerpoint/2010/main">
    <mc:Choice Requires="p14">
      <p:transition spd="slow" p14:dur="2000" advTm="66503"/>
    </mc:Choice>
    <mc:Fallback xmlns="">
      <p:transition spd="slow" advTm="6650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2FDC31-5902-4780-A9F7-BA6289521CDB}"/>
              </a:ext>
            </a:extLst>
          </p:cNvPr>
          <p:cNvSpPr>
            <a:spLocks noGrp="1"/>
          </p:cNvSpPr>
          <p:nvPr>
            <p:ph type="title"/>
          </p:nvPr>
        </p:nvSpPr>
        <p:spPr>
          <a:xfrm>
            <a:off x="581192" y="702156"/>
            <a:ext cx="11029616" cy="953924"/>
          </a:xfrm>
        </p:spPr>
        <p:txBody>
          <a:bodyPr/>
          <a:lstStyle/>
          <a:p>
            <a:r>
              <a:rPr lang="en-IN" dirty="0">
                <a:solidFill>
                  <a:schemeClr val="bg1"/>
                </a:solidFill>
                <a:highlight>
                  <a:srgbClr val="000080"/>
                </a:highlight>
              </a:rPr>
              <a:t>Large Piezoelectric Strain in Sub-10 Nanometer Two-Dimensional Polyvinylidene Fluoride Nanoflakes</a:t>
            </a:r>
          </a:p>
        </p:txBody>
      </p:sp>
      <p:pic>
        <p:nvPicPr>
          <p:cNvPr id="5" name="Content Placeholder 4">
            <a:extLst>
              <a:ext uri="{FF2B5EF4-FFF2-40B4-BE49-F238E27FC236}">
                <a16:creationId xmlns:a16="http://schemas.microsoft.com/office/drawing/2014/main" id="{68AC5B83-6523-460D-86A6-DD826590FC1B}"/>
              </a:ext>
            </a:extLst>
          </p:cNvPr>
          <p:cNvPicPr>
            <a:picLocks noGrp="1" noChangeAspect="1"/>
          </p:cNvPicPr>
          <p:nvPr>
            <p:ph idx="1"/>
          </p:nvPr>
        </p:nvPicPr>
        <p:blipFill>
          <a:blip r:embed="rId2"/>
          <a:stretch>
            <a:fillRect/>
          </a:stretch>
        </p:blipFill>
        <p:spPr>
          <a:xfrm>
            <a:off x="751840" y="1962150"/>
            <a:ext cx="10942320" cy="4895850"/>
          </a:xfrm>
          <a:prstGeom prst="rect">
            <a:avLst/>
          </a:prstGeom>
          <a:ln>
            <a:noFill/>
          </a:ln>
          <a:effectLst>
            <a:softEdge rad="112500"/>
          </a:effectLst>
        </p:spPr>
      </p:pic>
    </p:spTree>
    <p:extLst>
      <p:ext uri="{BB962C8B-B14F-4D97-AF65-F5344CB8AC3E}">
        <p14:creationId xmlns:p14="http://schemas.microsoft.com/office/powerpoint/2010/main" val="850519989"/>
      </p:ext>
    </p:extLst>
  </p:cSld>
  <p:clrMapOvr>
    <a:masterClrMapping/>
  </p:clrMapOvr>
  <mc:AlternateContent xmlns:mc="http://schemas.openxmlformats.org/markup-compatibility/2006" xmlns:p14="http://schemas.microsoft.com/office/powerpoint/2010/main">
    <mc:Choice Requires="p14">
      <p:transition spd="slow" p14:dur="2000" advTm="104031"/>
    </mc:Choice>
    <mc:Fallback xmlns="">
      <p:transition spd="slow" advTm="10403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6000" r="-6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81C74E-DDE4-4332-89DA-46D2A31C293C}"/>
              </a:ext>
            </a:extLst>
          </p:cNvPr>
          <p:cNvSpPr>
            <a:spLocks noGrp="1"/>
          </p:cNvSpPr>
          <p:nvPr>
            <p:ph type="title"/>
          </p:nvPr>
        </p:nvSpPr>
        <p:spPr>
          <a:xfrm>
            <a:off x="581192" y="487680"/>
            <a:ext cx="11029616" cy="711200"/>
          </a:xfrm>
        </p:spPr>
        <p:txBody>
          <a:bodyPr>
            <a:noAutofit/>
          </a:bodyPr>
          <a:lstStyle/>
          <a:p>
            <a:r>
              <a:rPr lang="en-IN" sz="4400" b="1" dirty="0">
                <a:solidFill>
                  <a:schemeClr val="bg1"/>
                </a:solidFill>
                <a:effectLst>
                  <a:outerShdw blurRad="38100" dist="38100" dir="2700000" algn="tl">
                    <a:srgbClr val="000000">
                      <a:alpha val="43137"/>
                    </a:srgbClr>
                  </a:outerShdw>
                </a:effectLst>
              </a:rPr>
              <a:t>Conclusion-</a:t>
            </a:r>
          </a:p>
        </p:txBody>
      </p:sp>
      <p:pic>
        <p:nvPicPr>
          <p:cNvPr id="3074" name="Picture 2" descr="Nanotechnology global market value 2020 | Statista">
            <a:extLst>
              <a:ext uri="{FF2B5EF4-FFF2-40B4-BE49-F238E27FC236}">
                <a16:creationId xmlns:a16="http://schemas.microsoft.com/office/drawing/2014/main" id="{3DEDC995-0FB6-42C2-A06B-A4DBCB036FD5}"/>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t="12524" b="8918"/>
          <a:stretch/>
        </p:blipFill>
        <p:spPr bwMode="auto">
          <a:xfrm>
            <a:off x="357671" y="2402840"/>
            <a:ext cx="4376889" cy="4206240"/>
          </a:xfrm>
          <a:prstGeom prst="rect">
            <a:avLst/>
          </a:prstGeom>
          <a:ln w="88900" cap="sq" cmpd="thickThin">
            <a:solidFill>
              <a:srgbClr val="000000"/>
            </a:solidFill>
            <a:prstDash val="solid"/>
            <a:miter lim="800000"/>
          </a:ln>
          <a:effectLst>
            <a:innerShdw blurRad="76200">
              <a:srgbClr val="000000"/>
            </a:inn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7304606"/>
      </p:ext>
    </p:extLst>
  </p:cSld>
  <p:clrMapOvr>
    <a:masterClrMapping/>
  </p:clrMapOvr>
  <mc:AlternateContent xmlns:mc="http://schemas.openxmlformats.org/markup-compatibility/2006" xmlns:p14="http://schemas.microsoft.com/office/powerpoint/2010/main">
    <mc:Choice Requires="p14">
      <p:transition spd="slow" p14:dur="2000" advTm="30329"/>
    </mc:Choice>
    <mc:Fallback xmlns="">
      <p:transition spd="slow" advTm="30329"/>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3">
            <a:lum/>
            <a:extLst>
              <a:ext uri="{837473B0-CC2E-450A-ABE3-18F120FF3D39}">
                <a1611:picAttrSrcUrl xmlns:a1611="http://schemas.microsoft.com/office/drawing/2016/11/main" r:id="rId4"/>
              </a:ext>
            </a:extLst>
          </a:blip>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DF67789-B1C9-493B-A699-6B6957FAC19F}"/>
              </a:ext>
            </a:extLst>
          </p:cNvPr>
          <p:cNvSpPr txBox="1"/>
          <p:nvPr/>
        </p:nvSpPr>
        <p:spPr>
          <a:xfrm>
            <a:off x="4033520" y="3972560"/>
            <a:ext cx="5080000" cy="923330"/>
          </a:xfrm>
          <a:prstGeom prst="rect">
            <a:avLst/>
          </a:prstGeom>
          <a:noFill/>
        </p:spPr>
        <p:txBody>
          <a:bodyPr wrap="square" rtlCol="0">
            <a:spAutoFit/>
          </a:bodyPr>
          <a:lstStyle/>
          <a:p>
            <a:r>
              <a:rPr lang="en-IN" sz="5400" b="1" dirty="0">
                <a:solidFill>
                  <a:schemeClr val="bg1"/>
                </a:solidFill>
              </a:rPr>
              <a:t>THANKING YOU!</a:t>
            </a:r>
          </a:p>
        </p:txBody>
      </p:sp>
    </p:spTree>
    <p:custDataLst>
      <p:tags r:id="rId1"/>
    </p:custDataLst>
    <p:extLst>
      <p:ext uri="{BB962C8B-B14F-4D97-AF65-F5344CB8AC3E}">
        <p14:creationId xmlns:p14="http://schemas.microsoft.com/office/powerpoint/2010/main" val="3545685718"/>
      </p:ext>
    </p:extLst>
  </p:cSld>
  <p:clrMapOvr>
    <a:masterClrMapping/>
  </p:clrMapOvr>
  <mc:AlternateContent xmlns:mc="http://schemas.openxmlformats.org/markup-compatibility/2006" xmlns:p14="http://schemas.microsoft.com/office/powerpoint/2010/main">
    <mc:Choice Requires="p14">
      <p:transition spd="slow" p14:dur="2000" advTm="7271"/>
    </mc:Choice>
    <mc:Fallback xmlns="">
      <p:transition spd="slow" advTm="7271"/>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539EE-4A36-4CA3-94D4-F7FEA2D2411B}"/>
              </a:ext>
            </a:extLst>
          </p:cNvPr>
          <p:cNvSpPr>
            <a:spLocks noGrp="1"/>
          </p:cNvSpPr>
          <p:nvPr>
            <p:ph type="title"/>
          </p:nvPr>
        </p:nvSpPr>
        <p:spPr>
          <a:xfrm>
            <a:off x="581192" y="114300"/>
            <a:ext cx="11029616" cy="1323975"/>
          </a:xfrm>
        </p:spPr>
        <p:txBody>
          <a:bodyPr>
            <a:normAutofit/>
          </a:bodyPr>
          <a:lstStyle/>
          <a:p>
            <a:r>
              <a:rPr lang="en-US" dirty="0">
                <a:solidFill>
                  <a:schemeClr val="tx1">
                    <a:lumMod val="85000"/>
                    <a:lumOff val="15000"/>
                  </a:schemeClr>
                </a:solidFill>
              </a:rPr>
              <a:t>Time line of some greatest revelations  in the field of nanoscience-</a:t>
            </a:r>
          </a:p>
        </p:txBody>
      </p:sp>
      <p:graphicFrame>
        <p:nvGraphicFramePr>
          <p:cNvPr id="5" name="Content Placeholder 2" descr="SmartArt timeline">
            <a:extLst>
              <a:ext uri="{FF2B5EF4-FFF2-40B4-BE49-F238E27FC236}">
                <a16:creationId xmlns:a16="http://schemas.microsoft.com/office/drawing/2014/main" id="{3482D096-AEF7-42A2-9733-8437ACF545D2}"/>
              </a:ext>
            </a:extLst>
          </p:cNvPr>
          <p:cNvGraphicFramePr>
            <a:graphicFrameLocks noGrp="1"/>
          </p:cNvGraphicFramePr>
          <p:nvPr>
            <p:ph idx="1"/>
            <p:extLst>
              <p:ext uri="{D42A27DB-BD31-4B8C-83A1-F6EECF244321}">
                <p14:modId xmlns:p14="http://schemas.microsoft.com/office/powerpoint/2010/main" val="853832131"/>
              </p:ext>
            </p:extLst>
          </p:nvPr>
        </p:nvGraphicFramePr>
        <p:xfrm>
          <a:off x="581025" y="2781300"/>
          <a:ext cx="11029950" cy="40766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TextBox 2">
            <a:extLst>
              <a:ext uri="{FF2B5EF4-FFF2-40B4-BE49-F238E27FC236}">
                <a16:creationId xmlns:a16="http://schemas.microsoft.com/office/drawing/2014/main" id="{D859B427-A18A-4099-9B89-ACC4F0A583CC}"/>
              </a:ext>
            </a:extLst>
          </p:cNvPr>
          <p:cNvSpPr txBox="1"/>
          <p:nvPr/>
        </p:nvSpPr>
        <p:spPr>
          <a:xfrm>
            <a:off x="4914900" y="3942035"/>
            <a:ext cx="2038353" cy="2462213"/>
          </a:xfrm>
          <a:prstGeom prst="rect">
            <a:avLst/>
          </a:prstGeom>
          <a:noFill/>
        </p:spPr>
        <p:txBody>
          <a:bodyPr wrap="square" rtlCol="0">
            <a:spAutoFit/>
          </a:bodyPr>
          <a:lstStyle/>
          <a:p>
            <a:pPr marL="285750" indent="-285750">
              <a:buFont typeface="Arial" panose="020B0604020202020204" pitchFamily="34" charset="0"/>
              <a:buChar char="•"/>
            </a:pPr>
            <a:r>
              <a:rPr lang="en-IN" sz="1400" b="1" u="sng" dirty="0">
                <a:solidFill>
                  <a:srgbClr val="FFC000"/>
                </a:solidFill>
                <a:latin typeface="Arial" panose="020B0604020202020204" pitchFamily="34" charset="0"/>
                <a:ea typeface="Calibri" panose="020F0502020204030204" pitchFamily="34" charset="0"/>
              </a:rPr>
              <a:t>Transistors-</a:t>
            </a:r>
            <a:r>
              <a:rPr lang="en-IN" sz="1400" dirty="0">
                <a:solidFill>
                  <a:srgbClr val="333333"/>
                </a:solidFill>
                <a:latin typeface="Arial" panose="020B0604020202020204" pitchFamily="34" charset="0"/>
                <a:ea typeface="Calibri" panose="020F0502020204030204" pitchFamily="34" charset="0"/>
              </a:rPr>
              <a:t>T</a:t>
            </a:r>
            <a:r>
              <a:rPr lang="en-IN" sz="1400" dirty="0">
                <a:solidFill>
                  <a:srgbClr val="333333"/>
                </a:solidFill>
                <a:effectLst/>
                <a:latin typeface="Arial" panose="020B0604020202020204" pitchFamily="34" charset="0"/>
                <a:ea typeface="Calibri" panose="020F0502020204030204" pitchFamily="34" charset="0"/>
              </a:rPr>
              <a:t>he discovery of the transistor by William Shockley, Walter Brattain and John Bardeen. The three men eventually won the Nobel Prize in physics for their work in 1956.</a:t>
            </a:r>
            <a:r>
              <a:rPr lang="en-IN" sz="1400" dirty="0">
                <a:solidFill>
                  <a:srgbClr val="202122"/>
                </a:solidFill>
                <a:effectLst/>
                <a:latin typeface="Arial" panose="020B0604020202020204" pitchFamily="34" charset="0"/>
                <a:ea typeface="Calibri" panose="020F0502020204030204" pitchFamily="34" charset="0"/>
              </a:rPr>
              <a:t> </a:t>
            </a:r>
            <a:endParaRPr lang="en-IN" sz="1400" dirty="0"/>
          </a:p>
        </p:txBody>
      </p:sp>
      <p:sp>
        <p:nvSpPr>
          <p:cNvPr id="4" name="TextBox 3">
            <a:extLst>
              <a:ext uri="{FF2B5EF4-FFF2-40B4-BE49-F238E27FC236}">
                <a16:creationId xmlns:a16="http://schemas.microsoft.com/office/drawing/2014/main" id="{73A9626F-8698-465F-A79C-1CAA97138DC8}"/>
              </a:ext>
            </a:extLst>
          </p:cNvPr>
          <p:cNvSpPr txBox="1"/>
          <p:nvPr/>
        </p:nvSpPr>
        <p:spPr>
          <a:xfrm>
            <a:off x="-80411" y="1318884"/>
            <a:ext cx="152325" cy="1323975"/>
          </a:xfrm>
          <a:prstGeom prst="rect">
            <a:avLst/>
          </a:prstGeom>
          <a:noFill/>
        </p:spPr>
        <p:txBody>
          <a:bodyPr wrap="square" rtlCol="0">
            <a:spAutoFit/>
          </a:bodyPr>
          <a:lstStyle/>
          <a:p>
            <a:endParaRPr lang="en-IN" dirty="0"/>
          </a:p>
        </p:txBody>
      </p:sp>
      <p:pic>
        <p:nvPicPr>
          <p:cNvPr id="1026" name="Picture 2" descr="Lycurgus Cup: A Piece of Ancient Roman Nanotechnology | Amusing Planet">
            <a:extLst>
              <a:ext uri="{FF2B5EF4-FFF2-40B4-BE49-F238E27FC236}">
                <a16:creationId xmlns:a16="http://schemas.microsoft.com/office/drawing/2014/main" id="{87365726-8486-4B10-9C25-F08079A083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265" y="1457325"/>
            <a:ext cx="1771649" cy="13239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D9D01F29-137D-489A-B943-7E05914E8778}"/>
              </a:ext>
            </a:extLst>
          </p:cNvPr>
          <p:cNvPicPr>
            <a:picLocks noChangeAspect="1"/>
          </p:cNvPicPr>
          <p:nvPr/>
        </p:nvPicPr>
        <p:blipFill>
          <a:blip r:embed="rId8"/>
          <a:stretch>
            <a:fillRect/>
          </a:stretch>
        </p:blipFill>
        <p:spPr>
          <a:xfrm>
            <a:off x="2809474" y="1419225"/>
            <a:ext cx="1771649" cy="1343025"/>
          </a:xfrm>
          <a:prstGeom prst="rect">
            <a:avLst/>
          </a:prstGeom>
        </p:spPr>
      </p:pic>
      <p:pic>
        <p:nvPicPr>
          <p:cNvPr id="1028" name="Picture 4" descr="Learn Nanotechnology and Applications in 3 minutes.">
            <a:extLst>
              <a:ext uri="{FF2B5EF4-FFF2-40B4-BE49-F238E27FC236}">
                <a16:creationId xmlns:a16="http://schemas.microsoft.com/office/drawing/2014/main" id="{B5A52E4C-E52D-4502-B00D-5C75D0A50D6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85765" y="1378415"/>
            <a:ext cx="1657350" cy="13430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CBD4B250-1D4F-4578-A80A-8711791CA000}"/>
              </a:ext>
            </a:extLst>
          </p:cNvPr>
          <p:cNvPicPr>
            <a:picLocks noChangeAspect="1"/>
          </p:cNvPicPr>
          <p:nvPr/>
        </p:nvPicPr>
        <p:blipFill>
          <a:blip r:embed="rId10"/>
          <a:stretch>
            <a:fillRect/>
          </a:stretch>
        </p:blipFill>
        <p:spPr>
          <a:xfrm>
            <a:off x="7195847" y="1416516"/>
            <a:ext cx="1657350" cy="1304924"/>
          </a:xfrm>
          <a:prstGeom prst="rect">
            <a:avLst/>
          </a:prstGeom>
        </p:spPr>
      </p:pic>
      <p:pic>
        <p:nvPicPr>
          <p:cNvPr id="1030" name="Picture 6" descr="Carbon Nanotubes-MWCNT at Rs 4500/gram | Kalbadevi | Mumbai| ID ...">
            <a:extLst>
              <a:ext uri="{FF2B5EF4-FFF2-40B4-BE49-F238E27FC236}">
                <a16:creationId xmlns:a16="http://schemas.microsoft.com/office/drawing/2014/main" id="{AEEBEAAC-E11B-4C39-ABBD-AAC3443B65E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34506" y="1457325"/>
            <a:ext cx="1657351" cy="13239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6093881"/>
      </p:ext>
    </p:extLst>
  </p:cSld>
  <p:clrMapOvr>
    <a:masterClrMapping/>
  </p:clrMapOvr>
  <mc:AlternateContent xmlns:mc="http://schemas.openxmlformats.org/markup-compatibility/2006" xmlns:p14="http://schemas.microsoft.com/office/powerpoint/2010/main">
    <mc:Choice Requires="p14">
      <p:transition spd="slow" p14:dur="2000" advTm="55593"/>
    </mc:Choice>
    <mc:Fallback xmlns="">
      <p:transition spd="slow" advTm="5559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ED4339-AE32-4874-9E4D-877FDAD1D3F5}"/>
              </a:ext>
            </a:extLst>
          </p:cNvPr>
          <p:cNvSpPr>
            <a:spLocks noGrp="1"/>
          </p:cNvSpPr>
          <p:nvPr>
            <p:ph type="title"/>
          </p:nvPr>
        </p:nvSpPr>
        <p:spPr/>
        <p:txBody>
          <a:bodyPr/>
          <a:lstStyle/>
          <a:p>
            <a:r>
              <a:rPr lang="en-IN" dirty="0"/>
              <a:t>A flow chart of discussions in</a:t>
            </a:r>
            <a:br>
              <a:rPr lang="en-IN" dirty="0"/>
            </a:br>
            <a:r>
              <a:rPr lang="en-IN" dirty="0"/>
              <a:t> nanotechnology-</a:t>
            </a:r>
          </a:p>
        </p:txBody>
      </p:sp>
      <p:sp>
        <p:nvSpPr>
          <p:cNvPr id="3" name="Hexagon 2">
            <a:extLst>
              <a:ext uri="{FF2B5EF4-FFF2-40B4-BE49-F238E27FC236}">
                <a16:creationId xmlns:a16="http://schemas.microsoft.com/office/drawing/2014/main" id="{C40FB78B-8BB7-42E1-A518-D66DF99E0B8B}"/>
              </a:ext>
            </a:extLst>
          </p:cNvPr>
          <p:cNvSpPr/>
          <p:nvPr/>
        </p:nvSpPr>
        <p:spPr>
          <a:xfrm>
            <a:off x="4343606" y="3398481"/>
            <a:ext cx="3159760" cy="843280"/>
          </a:xfrm>
          <a:prstGeom prst="hex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000" b="1" dirty="0">
                <a:ln w="13462">
                  <a:solidFill>
                    <a:schemeClr val="bg1"/>
                  </a:solidFill>
                  <a:prstDash val="solid"/>
                </a:ln>
                <a:solidFill>
                  <a:schemeClr val="tx1">
                    <a:lumMod val="85000"/>
                    <a:lumOff val="15000"/>
                  </a:schemeClr>
                </a:solidFill>
                <a:effectLst>
                  <a:outerShdw dist="38100" dir="2700000" algn="bl" rotWithShape="0">
                    <a:schemeClr val="accent5"/>
                  </a:outerShdw>
                </a:effectLst>
                <a:latin typeface="+mj-lt"/>
              </a:rPr>
              <a:t>NANOTECHNOLOGY</a:t>
            </a:r>
          </a:p>
        </p:txBody>
      </p:sp>
      <p:sp>
        <p:nvSpPr>
          <p:cNvPr id="6" name="Oval 5">
            <a:extLst>
              <a:ext uri="{FF2B5EF4-FFF2-40B4-BE49-F238E27FC236}">
                <a16:creationId xmlns:a16="http://schemas.microsoft.com/office/drawing/2014/main" id="{65B43C69-3F8E-4F49-B89C-738180A6E287}"/>
              </a:ext>
            </a:extLst>
          </p:cNvPr>
          <p:cNvSpPr/>
          <p:nvPr/>
        </p:nvSpPr>
        <p:spPr>
          <a:xfrm>
            <a:off x="84748" y="1752639"/>
            <a:ext cx="3271520" cy="219103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600" b="1" dirty="0">
                <a:solidFill>
                  <a:schemeClr val="tx1"/>
                </a:solidFill>
              </a:rPr>
              <a:t>FUTURE APPLICATIONS – NANOBIOMATERIALS,</a:t>
            </a:r>
          </a:p>
          <a:p>
            <a:pPr algn="ctr"/>
            <a:r>
              <a:rPr lang="en-IN" sz="1600" b="1" dirty="0">
                <a:solidFill>
                  <a:schemeClr val="tx1"/>
                </a:solidFill>
              </a:rPr>
              <a:t>MICROPROCESSORS, QUANTUM COMPUTING, MOLECULAR CIRCUITARY</a:t>
            </a:r>
          </a:p>
        </p:txBody>
      </p:sp>
      <p:sp>
        <p:nvSpPr>
          <p:cNvPr id="8" name="Oval 7">
            <a:extLst>
              <a:ext uri="{FF2B5EF4-FFF2-40B4-BE49-F238E27FC236}">
                <a16:creationId xmlns:a16="http://schemas.microsoft.com/office/drawing/2014/main" id="{1E70A721-80A9-4283-9A00-EAE092B3BED7}"/>
              </a:ext>
            </a:extLst>
          </p:cNvPr>
          <p:cNvSpPr/>
          <p:nvPr/>
        </p:nvSpPr>
        <p:spPr>
          <a:xfrm>
            <a:off x="180185" y="4106986"/>
            <a:ext cx="3454400" cy="267541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400" b="1" dirty="0">
                <a:solidFill>
                  <a:schemeClr val="tx1"/>
                </a:solidFill>
              </a:rPr>
              <a:t>NANO BITE-</a:t>
            </a:r>
          </a:p>
          <a:p>
            <a:pPr algn="ctr"/>
            <a:r>
              <a:rPr lang="en-IN" sz="1400" b="1" dirty="0">
                <a:solidFill>
                  <a:schemeClr val="tx1"/>
                </a:solidFill>
              </a:rPr>
              <a:t>A VERY SMALL SELF PROPELLED DEVICE SPECIALLY ONE THAT HAS SOME DEGREE OF AUTONOMY AND CAN REPRODUCE</a:t>
            </a:r>
          </a:p>
        </p:txBody>
      </p:sp>
      <p:sp>
        <p:nvSpPr>
          <p:cNvPr id="9" name="Oval 8">
            <a:extLst>
              <a:ext uri="{FF2B5EF4-FFF2-40B4-BE49-F238E27FC236}">
                <a16:creationId xmlns:a16="http://schemas.microsoft.com/office/drawing/2014/main" id="{D42976F6-74B6-4013-A83F-B9980156C12D}"/>
              </a:ext>
            </a:extLst>
          </p:cNvPr>
          <p:cNvSpPr/>
          <p:nvPr/>
        </p:nvSpPr>
        <p:spPr>
          <a:xfrm>
            <a:off x="8022331" y="530225"/>
            <a:ext cx="4057909" cy="311912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1200" b="1" dirty="0">
                <a:solidFill>
                  <a:schemeClr val="tx1"/>
                </a:solidFill>
              </a:rPr>
              <a:t>NANOTECHNOLOGY-</a:t>
            </a:r>
            <a:r>
              <a:rPr lang="en-US" sz="1200" b="1" i="0" dirty="0">
                <a:solidFill>
                  <a:srgbClr val="222222"/>
                </a:solidFill>
                <a:effectLst/>
                <a:latin typeface="arial" panose="020B0604020202020204" pitchFamily="34" charset="0"/>
              </a:rPr>
              <a:t> the manipulation of materials on an atomic or molecular scale especially to build microscopic devices (such as robots) Placing atoms as though they were bricks, nanotechnology will give us complete control over the structure of matter, allowing us to build any substance or structure permitted by the laws of nature.</a:t>
            </a:r>
            <a:endParaRPr lang="en-IN" sz="1200" b="1" dirty="0">
              <a:solidFill>
                <a:schemeClr val="tx1"/>
              </a:solidFill>
            </a:endParaRPr>
          </a:p>
        </p:txBody>
      </p:sp>
      <p:sp>
        <p:nvSpPr>
          <p:cNvPr id="11" name="Oval 10">
            <a:extLst>
              <a:ext uri="{FF2B5EF4-FFF2-40B4-BE49-F238E27FC236}">
                <a16:creationId xmlns:a16="http://schemas.microsoft.com/office/drawing/2014/main" id="{FB31FC6D-2E3A-484E-9DB7-DDF24F24609D}"/>
              </a:ext>
            </a:extLst>
          </p:cNvPr>
          <p:cNvSpPr/>
          <p:nvPr/>
        </p:nvSpPr>
        <p:spPr>
          <a:xfrm>
            <a:off x="8710588" y="3898265"/>
            <a:ext cx="3586480" cy="290576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IN" sz="1400" b="1" dirty="0">
              <a:solidFill>
                <a:schemeClr val="tx1"/>
              </a:solidFill>
            </a:endParaRPr>
          </a:p>
          <a:p>
            <a:r>
              <a:rPr lang="en-IN" sz="1400" b="1" dirty="0">
                <a:solidFill>
                  <a:schemeClr val="tx1"/>
                </a:solidFill>
              </a:rPr>
              <a:t>        IN WHICH FIELD DOES      NANOSCIENCE HAS APPLICATIONS?</a:t>
            </a:r>
          </a:p>
          <a:p>
            <a:pPr marL="285750" indent="-285750">
              <a:buFont typeface="Arial" panose="020B0604020202020204" pitchFamily="34" charset="0"/>
              <a:buChar char="•"/>
            </a:pPr>
            <a:r>
              <a:rPr lang="en-IN" sz="1400" b="1" dirty="0">
                <a:solidFill>
                  <a:schemeClr val="tx1"/>
                </a:solidFill>
              </a:rPr>
              <a:t>AEROSPACE</a:t>
            </a:r>
          </a:p>
          <a:p>
            <a:pPr marL="285750" indent="-285750">
              <a:buFont typeface="Arial" panose="020B0604020202020204" pitchFamily="34" charset="0"/>
              <a:buChar char="•"/>
            </a:pPr>
            <a:r>
              <a:rPr lang="en-IN" sz="1400" b="1" dirty="0">
                <a:solidFill>
                  <a:schemeClr val="tx1"/>
                </a:solidFill>
              </a:rPr>
              <a:t>AGRICULTURE</a:t>
            </a:r>
          </a:p>
          <a:p>
            <a:pPr marL="285750" indent="-285750">
              <a:buFont typeface="Arial" panose="020B0604020202020204" pitchFamily="34" charset="0"/>
              <a:buChar char="•"/>
            </a:pPr>
            <a:r>
              <a:rPr lang="en-IN" sz="1400" b="1" dirty="0">
                <a:solidFill>
                  <a:schemeClr val="tx1"/>
                </a:solidFill>
              </a:rPr>
              <a:t>MEDICINE</a:t>
            </a:r>
          </a:p>
          <a:p>
            <a:pPr marL="285750" indent="-285750">
              <a:buFont typeface="Arial" panose="020B0604020202020204" pitchFamily="34" charset="0"/>
              <a:buChar char="•"/>
            </a:pPr>
            <a:r>
              <a:rPr lang="en-IN" sz="1400" b="1" dirty="0">
                <a:solidFill>
                  <a:schemeClr val="tx1"/>
                </a:solidFill>
              </a:rPr>
              <a:t>TRANSPORTATION</a:t>
            </a:r>
          </a:p>
          <a:p>
            <a:pPr marL="285750" indent="-285750">
              <a:buFont typeface="Arial" panose="020B0604020202020204" pitchFamily="34" charset="0"/>
              <a:buChar char="•"/>
            </a:pPr>
            <a:r>
              <a:rPr lang="en-IN" sz="1400" b="1" dirty="0">
                <a:solidFill>
                  <a:schemeClr val="tx1"/>
                </a:solidFill>
              </a:rPr>
              <a:t>SECURITY </a:t>
            </a:r>
          </a:p>
          <a:p>
            <a:pPr marL="285750" indent="-285750">
              <a:buFont typeface="Arial" panose="020B0604020202020204" pitchFamily="34" charset="0"/>
              <a:buChar char="•"/>
            </a:pPr>
            <a:r>
              <a:rPr lang="en-IN" sz="1400" b="1" dirty="0">
                <a:solidFill>
                  <a:schemeClr val="tx1"/>
                </a:solidFill>
              </a:rPr>
              <a:t>ROBOTICS</a:t>
            </a:r>
          </a:p>
          <a:p>
            <a:pPr marL="285750" indent="-285750">
              <a:buFont typeface="Arial" panose="020B0604020202020204" pitchFamily="34" charset="0"/>
              <a:buChar char="•"/>
            </a:pPr>
            <a:r>
              <a:rPr lang="en-IN" sz="1400" b="1" dirty="0">
                <a:solidFill>
                  <a:schemeClr val="tx1"/>
                </a:solidFill>
              </a:rPr>
              <a:t> ENERGY</a:t>
            </a:r>
          </a:p>
          <a:p>
            <a:pPr marL="285750" indent="-285750" algn="ctr">
              <a:buFont typeface="Arial" panose="020B0604020202020204" pitchFamily="34" charset="0"/>
              <a:buChar char="•"/>
            </a:pPr>
            <a:endParaRPr lang="en-IN" b="1" dirty="0">
              <a:solidFill>
                <a:schemeClr val="tx1"/>
              </a:solidFill>
            </a:endParaRPr>
          </a:p>
        </p:txBody>
      </p:sp>
      <p:cxnSp>
        <p:nvCxnSpPr>
          <p:cNvPr id="20" name="Straight Arrow Connector 19">
            <a:extLst>
              <a:ext uri="{FF2B5EF4-FFF2-40B4-BE49-F238E27FC236}">
                <a16:creationId xmlns:a16="http://schemas.microsoft.com/office/drawing/2014/main" id="{E75636A5-588E-446E-81FA-88D9AF018399}"/>
              </a:ext>
            </a:extLst>
          </p:cNvPr>
          <p:cNvCxnSpPr>
            <a:cxnSpLocks/>
            <a:stCxn id="3" idx="4"/>
          </p:cNvCxnSpPr>
          <p:nvPr/>
        </p:nvCxnSpPr>
        <p:spPr>
          <a:xfrm flipH="1" flipV="1">
            <a:off x="3187184" y="2356271"/>
            <a:ext cx="1367242" cy="104221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6" name="Straight Arrow Connector 25">
            <a:extLst>
              <a:ext uri="{FF2B5EF4-FFF2-40B4-BE49-F238E27FC236}">
                <a16:creationId xmlns:a16="http://schemas.microsoft.com/office/drawing/2014/main" id="{2D97DD97-6FC0-406B-BE1D-C181F5EAEE30}"/>
              </a:ext>
            </a:extLst>
          </p:cNvPr>
          <p:cNvCxnSpPr>
            <a:cxnSpLocks/>
            <a:stCxn id="3" idx="2"/>
            <a:endCxn id="8" idx="6"/>
          </p:cNvCxnSpPr>
          <p:nvPr/>
        </p:nvCxnSpPr>
        <p:spPr>
          <a:xfrm flipH="1">
            <a:off x="3634585" y="4241761"/>
            <a:ext cx="919841" cy="120293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28" name="Straight Arrow Connector 27">
            <a:extLst>
              <a:ext uri="{FF2B5EF4-FFF2-40B4-BE49-F238E27FC236}">
                <a16:creationId xmlns:a16="http://schemas.microsoft.com/office/drawing/2014/main" id="{C63334D5-B0A3-4CED-816F-D40B2C0213AB}"/>
              </a:ext>
            </a:extLst>
          </p:cNvPr>
          <p:cNvCxnSpPr>
            <a:cxnSpLocks/>
            <a:stCxn id="3" idx="5"/>
          </p:cNvCxnSpPr>
          <p:nvPr/>
        </p:nvCxnSpPr>
        <p:spPr>
          <a:xfrm flipV="1">
            <a:off x="7292546" y="2743200"/>
            <a:ext cx="906574" cy="655281"/>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A0C154C5-D6AB-4205-BF09-CD212F32AA5B}"/>
              </a:ext>
            </a:extLst>
          </p:cNvPr>
          <p:cNvCxnSpPr>
            <a:cxnSpLocks/>
            <a:stCxn id="3" idx="1"/>
          </p:cNvCxnSpPr>
          <p:nvPr/>
        </p:nvCxnSpPr>
        <p:spPr>
          <a:xfrm>
            <a:off x="7292546" y="4241761"/>
            <a:ext cx="1459570" cy="14173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custDataLst>
      <p:tags r:id="rId1"/>
    </p:custDataLst>
    <p:extLst>
      <p:ext uri="{BB962C8B-B14F-4D97-AF65-F5344CB8AC3E}">
        <p14:creationId xmlns:p14="http://schemas.microsoft.com/office/powerpoint/2010/main" val="1058580424"/>
      </p:ext>
    </p:extLst>
  </p:cSld>
  <p:clrMapOvr>
    <a:masterClrMapping/>
  </p:clrMapOvr>
  <mc:AlternateContent xmlns:mc="http://schemas.openxmlformats.org/markup-compatibility/2006" xmlns:p14="http://schemas.microsoft.com/office/powerpoint/2010/main">
    <mc:Choice Requires="p14">
      <p:transition spd="slow" p14:dur="2000" advTm="46219"/>
    </mc:Choice>
    <mc:Fallback xmlns="">
      <p:transition spd="slow" advTm="46219"/>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 calcmode="lin" valueType="num">
                                      <p:cBhvr additive="base">
                                        <p:cTn id="14" dur="500" fill="hold"/>
                                        <p:tgtEl>
                                          <p:spTgt spid="8"/>
                                        </p:tgtEl>
                                        <p:attrNameLst>
                                          <p:attrName>ppt_x</p:attrName>
                                        </p:attrNameLst>
                                      </p:cBhvr>
                                      <p:tavLst>
                                        <p:tav tm="0">
                                          <p:val>
                                            <p:strVal val="#ppt_x"/>
                                          </p:val>
                                        </p:tav>
                                        <p:tav tm="100000">
                                          <p:val>
                                            <p:strVal val="#ppt_x"/>
                                          </p:val>
                                        </p:tav>
                                      </p:tavLst>
                                    </p:anim>
                                    <p:anim calcmode="lin" valueType="num">
                                      <p:cBhvr additive="base">
                                        <p:cTn id="1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1000"/>
                                        <p:tgtEl>
                                          <p:spTgt spid="11"/>
                                        </p:tgtEl>
                                      </p:cBhvr>
                                    </p:animEffect>
                                    <p:anim calcmode="lin" valueType="num">
                                      <p:cBhvr>
                                        <p:cTn id="21" dur="1000" fill="hold"/>
                                        <p:tgtEl>
                                          <p:spTgt spid="11"/>
                                        </p:tgtEl>
                                        <p:attrNameLst>
                                          <p:attrName>ppt_x</p:attrName>
                                        </p:attrNameLst>
                                      </p:cBhvr>
                                      <p:tavLst>
                                        <p:tav tm="0">
                                          <p:val>
                                            <p:strVal val="#ppt_x"/>
                                          </p:val>
                                        </p:tav>
                                        <p:tav tm="100000">
                                          <p:val>
                                            <p:strVal val="#ppt_x"/>
                                          </p:val>
                                        </p:tav>
                                      </p:tavLst>
                                    </p:anim>
                                    <p:anim calcmode="lin" valueType="num">
                                      <p:cBhvr>
                                        <p:cTn id="22"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fade">
                                      <p:cBhvr>
                                        <p:cTn id="27" dur="1000"/>
                                        <p:tgtEl>
                                          <p:spTgt spid="6"/>
                                        </p:tgtEl>
                                      </p:cBhvr>
                                    </p:animEffect>
                                    <p:anim calcmode="lin" valueType="num">
                                      <p:cBhvr>
                                        <p:cTn id="28" dur="1000" fill="hold"/>
                                        <p:tgtEl>
                                          <p:spTgt spid="6"/>
                                        </p:tgtEl>
                                        <p:attrNameLst>
                                          <p:attrName>ppt_x</p:attrName>
                                        </p:attrNameLst>
                                      </p:cBhvr>
                                      <p:tavLst>
                                        <p:tav tm="0">
                                          <p:val>
                                            <p:strVal val="#ppt_x"/>
                                          </p:val>
                                        </p:tav>
                                        <p:tav tm="100000">
                                          <p:val>
                                            <p:strVal val="#ppt_x"/>
                                          </p:val>
                                        </p:tav>
                                      </p:tavLst>
                                    </p:anim>
                                    <p:anim calcmode="lin" valueType="num">
                                      <p:cBhvr>
                                        <p:cTn id="2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9DB6-534F-46D5-A605-0C7B20CFEE11}"/>
              </a:ext>
            </a:extLst>
          </p:cNvPr>
          <p:cNvSpPr>
            <a:spLocks noGrp="1"/>
          </p:cNvSpPr>
          <p:nvPr>
            <p:ph type="title"/>
          </p:nvPr>
        </p:nvSpPr>
        <p:spPr>
          <a:xfrm>
            <a:off x="581192" y="702156"/>
            <a:ext cx="11029616" cy="638964"/>
          </a:xfrm>
        </p:spPr>
        <p:txBody>
          <a:bodyPr/>
          <a:lstStyle/>
          <a:p>
            <a:r>
              <a:rPr lang="en-IN" dirty="0"/>
              <a:t>Structure of graphene-</a:t>
            </a:r>
          </a:p>
        </p:txBody>
      </p:sp>
      <p:pic>
        <p:nvPicPr>
          <p:cNvPr id="5" name="Content Placeholder 4">
            <a:extLst>
              <a:ext uri="{FF2B5EF4-FFF2-40B4-BE49-F238E27FC236}">
                <a16:creationId xmlns:a16="http://schemas.microsoft.com/office/drawing/2014/main" id="{FFA715B3-997C-438D-BBD4-486E851A4F7C}"/>
              </a:ext>
            </a:extLst>
          </p:cNvPr>
          <p:cNvPicPr>
            <a:picLocks noGrp="1" noChangeAspect="1"/>
          </p:cNvPicPr>
          <p:nvPr>
            <p:ph idx="1"/>
          </p:nvPr>
        </p:nvPicPr>
        <p:blipFill>
          <a:blip r:embed="rId2"/>
          <a:stretch>
            <a:fillRect/>
          </a:stretch>
        </p:blipFill>
        <p:spPr>
          <a:xfrm>
            <a:off x="372828" y="1612419"/>
            <a:ext cx="5814612" cy="4543425"/>
          </a:xfrm>
        </p:spPr>
      </p:pic>
      <p:sp>
        <p:nvSpPr>
          <p:cNvPr id="6" name="TextBox 5">
            <a:extLst>
              <a:ext uri="{FF2B5EF4-FFF2-40B4-BE49-F238E27FC236}">
                <a16:creationId xmlns:a16="http://schemas.microsoft.com/office/drawing/2014/main" id="{643F6287-EB78-4E28-B1D6-BD715B5CEE94}"/>
              </a:ext>
            </a:extLst>
          </p:cNvPr>
          <p:cNvSpPr txBox="1"/>
          <p:nvPr/>
        </p:nvSpPr>
        <p:spPr>
          <a:xfrm>
            <a:off x="6553200" y="1432560"/>
            <a:ext cx="5384800" cy="5262979"/>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Graphene, a honeycomb sp2 carbon lattice, seems very attractive due to its intrinsic high flexibility, electrical mobility and conductivity and become extensively used material for thin film transistors. Two dimensional atomic sheets are atomically thin, crystalline solid in layer arrangement showing interlayer Vander Waals bonding and intramolecular covalent bonding. </a:t>
            </a:r>
            <a:endParaRPr lang="en-IN"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35864560"/>
      </p:ext>
    </p:extLst>
  </p:cSld>
  <p:clrMapOvr>
    <a:masterClrMapping/>
  </p:clrMapOvr>
  <mc:AlternateContent xmlns:mc="http://schemas.openxmlformats.org/markup-compatibility/2006" xmlns:p14="http://schemas.microsoft.com/office/powerpoint/2010/main">
    <mc:Choice Requires="p14">
      <p:transition spd="slow" p14:dur="2000" advTm="35625"/>
    </mc:Choice>
    <mc:Fallback xmlns="">
      <p:transition spd="slow" advTm="35625"/>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extLst>
              <a:ext uri="{837473B0-CC2E-450A-ABE3-18F120FF3D39}">
                <a1611:picAttrSrcUrl xmlns:a1611="http://schemas.microsoft.com/office/drawing/2016/11/main" r:id="rId3"/>
              </a:ext>
            </a:extLst>
          </a:blip>
          <a:srcRect/>
          <a:stretch>
            <a:fillRect/>
          </a:stretch>
        </a:blipFill>
        <a:effectLst/>
      </p:bgPr>
    </p:bg>
    <p:spTree>
      <p:nvGrpSpPr>
        <p:cNvPr id="1" name=""/>
        <p:cNvGrpSpPr/>
        <p:nvPr/>
      </p:nvGrpSpPr>
      <p:grpSpPr>
        <a:xfrm>
          <a:off x="0" y="0"/>
          <a:ext cx="0" cy="0"/>
          <a:chOff x="0" y="0"/>
          <a:chExt cx="0" cy="0"/>
        </a:xfrm>
      </p:grpSpPr>
      <p:sp useBgFill="1">
        <p:nvSpPr>
          <p:cNvPr id="2" name="Title 1">
            <a:extLst>
              <a:ext uri="{FF2B5EF4-FFF2-40B4-BE49-F238E27FC236}">
                <a16:creationId xmlns:a16="http://schemas.microsoft.com/office/drawing/2014/main" id="{28E1A9CA-225F-45AA-B487-F7A1DD61CEDC}"/>
              </a:ext>
            </a:extLst>
          </p:cNvPr>
          <p:cNvSpPr>
            <a:spLocks noGrp="1"/>
          </p:cNvSpPr>
          <p:nvPr>
            <p:ph type="title"/>
          </p:nvPr>
        </p:nvSpPr>
        <p:spPr>
          <a:xfrm>
            <a:off x="264963" y="313098"/>
            <a:ext cx="11526987" cy="1261702"/>
          </a:xfrm>
          <a:effectLst>
            <a:glow rad="165100">
              <a:schemeClr val="accent5">
                <a:satMod val="175000"/>
                <a:alpha val="40000"/>
              </a:schemeClr>
            </a:glow>
            <a:outerShdw blurRad="127000" dist="139700" dir="8100000" algn="tr" rotWithShape="0">
              <a:prstClr val="black">
                <a:alpha val="64000"/>
              </a:prstClr>
            </a:outerShdw>
          </a:effectLst>
        </p:spPr>
        <p:txBody>
          <a:bodyPr>
            <a:noAutofit/>
          </a:bodyPr>
          <a:lstStyle/>
          <a:p>
            <a:pPr algn="ctr"/>
            <a:r>
              <a:rPr lang="en-IN" sz="4000" dirty="0">
                <a:solidFill>
                  <a:schemeClr val="bg1"/>
                </a:solidFill>
                <a:latin typeface="Arial Black" panose="020B0A04020102020204" pitchFamily="34" charset="0"/>
              </a:rPr>
              <a:t>THIN FILM</a:t>
            </a:r>
            <a:br>
              <a:rPr lang="en-IN" sz="4000" dirty="0">
                <a:solidFill>
                  <a:schemeClr val="bg1"/>
                </a:solidFill>
                <a:latin typeface="Arial Black" panose="020B0A04020102020204" pitchFamily="34" charset="0"/>
              </a:rPr>
            </a:br>
            <a:r>
              <a:rPr lang="en-IN" sz="4000" dirty="0">
                <a:solidFill>
                  <a:schemeClr val="bg1"/>
                </a:solidFill>
                <a:latin typeface="Arial Black" panose="020B0A04020102020204" pitchFamily="34" charset="0"/>
              </a:rPr>
              <a:t> TRANSISTORS(TFT)</a:t>
            </a:r>
          </a:p>
        </p:txBody>
      </p:sp>
      <p:pic>
        <p:nvPicPr>
          <p:cNvPr id="1026" name="Picture 2" descr="Structure of a thin-film transistor in a bottom-up (top-contact ...">
            <a:extLst>
              <a:ext uri="{FF2B5EF4-FFF2-40B4-BE49-F238E27FC236}">
                <a16:creationId xmlns:a16="http://schemas.microsoft.com/office/drawing/2014/main" id="{9E9EB312-B7A4-4E82-82B9-A965BC5451ED}"/>
              </a:ext>
            </a:extLst>
          </p:cNvPr>
          <p:cNvPicPr>
            <a:picLocks noGrp="1" noChangeAspect="1" noChangeArrowheads="1"/>
          </p:cNvPicPr>
          <p:nvPr>
            <p:ph sz="half" idx="1"/>
          </p:nvPr>
        </p:nvPicPr>
        <p:blipFill>
          <a:blip r:embed="rId4">
            <a:extLst>
              <a:ext uri="{28A0092B-C50C-407E-A947-70E740481C1C}">
                <a14:useLocalDpi xmlns:a14="http://schemas.microsoft.com/office/drawing/2010/main" val="0"/>
              </a:ext>
            </a:extLst>
          </a:blip>
          <a:srcRect/>
          <a:stretch>
            <a:fillRect/>
          </a:stretch>
        </p:blipFill>
        <p:spPr bwMode="auto">
          <a:xfrm>
            <a:off x="400050" y="2228003"/>
            <a:ext cx="5493556" cy="454025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Organic Transistors | Scientists not the Science">
            <a:extLst>
              <a:ext uri="{FF2B5EF4-FFF2-40B4-BE49-F238E27FC236}">
                <a16:creationId xmlns:a16="http://schemas.microsoft.com/office/drawing/2014/main" id="{01D43341-B94B-4440-BF5F-0B7FE3A33B72}"/>
              </a:ext>
            </a:extLst>
          </p:cNvPr>
          <p:cNvPicPr>
            <a:picLocks noGrp="1" noChangeAspect="1" noChangeArrowheads="1"/>
          </p:cNvPicPr>
          <p:nvPr>
            <p:ph sz="half" idx="2"/>
          </p:nvPr>
        </p:nvPicPr>
        <p:blipFill>
          <a:blip r:embed="rId5">
            <a:extLst>
              <a:ext uri="{28A0092B-C50C-407E-A947-70E740481C1C}">
                <a14:useLocalDpi xmlns:a14="http://schemas.microsoft.com/office/drawing/2010/main" val="0"/>
              </a:ext>
            </a:extLst>
          </a:blip>
          <a:srcRect/>
          <a:stretch>
            <a:fillRect/>
          </a:stretch>
        </p:blipFill>
        <p:spPr bwMode="auto">
          <a:xfrm>
            <a:off x="6410325" y="2223043"/>
            <a:ext cx="5381625" cy="4540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7045961"/>
      </p:ext>
    </p:extLst>
  </p:cSld>
  <p:clrMapOvr>
    <a:masterClrMapping/>
  </p:clrMapOvr>
  <mc:AlternateContent xmlns:mc="http://schemas.openxmlformats.org/markup-compatibility/2006" xmlns:p14="http://schemas.microsoft.com/office/powerpoint/2010/main">
    <mc:Choice Requires="p14">
      <p:transition spd="slow" p14:dur="2000" advTm="35029"/>
    </mc:Choice>
    <mc:Fallback xmlns="">
      <p:transition spd="slow" advTm="35029"/>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7E14-9032-4D76-9907-BD563F6F4910}"/>
              </a:ext>
            </a:extLst>
          </p:cNvPr>
          <p:cNvSpPr>
            <a:spLocks noGrp="1"/>
          </p:cNvSpPr>
          <p:nvPr>
            <p:ph type="title"/>
          </p:nvPr>
        </p:nvSpPr>
        <p:spPr>
          <a:xfrm>
            <a:off x="575894" y="729658"/>
            <a:ext cx="11029616" cy="398102"/>
          </a:xfrm>
        </p:spPr>
        <p:txBody>
          <a:bodyPr>
            <a:normAutofit fontScale="90000"/>
          </a:bodyPr>
          <a:lstStyle/>
          <a:p>
            <a:r>
              <a:rPr lang="en-IN" dirty="0"/>
              <a:t>Properties of TFT due to unique structure-</a:t>
            </a:r>
          </a:p>
        </p:txBody>
      </p:sp>
      <p:pic>
        <p:nvPicPr>
          <p:cNvPr id="7" name="Picture 6">
            <a:extLst>
              <a:ext uri="{FF2B5EF4-FFF2-40B4-BE49-F238E27FC236}">
                <a16:creationId xmlns:a16="http://schemas.microsoft.com/office/drawing/2014/main" id="{B2A28A19-548A-483A-9BBD-C55D9773BFCE}"/>
              </a:ext>
            </a:extLst>
          </p:cNvPr>
          <p:cNvPicPr>
            <a:picLocks noChangeAspect="1"/>
          </p:cNvPicPr>
          <p:nvPr/>
        </p:nvPicPr>
        <p:blipFill>
          <a:blip r:embed="rId2"/>
          <a:stretch>
            <a:fillRect/>
          </a:stretch>
        </p:blipFill>
        <p:spPr>
          <a:xfrm>
            <a:off x="790576" y="1156973"/>
            <a:ext cx="10715624" cy="5534340"/>
          </a:xfrm>
          <a:prstGeom prst="rect">
            <a:avLst/>
          </a:prstGeom>
        </p:spPr>
      </p:pic>
    </p:spTree>
    <p:extLst>
      <p:ext uri="{BB962C8B-B14F-4D97-AF65-F5344CB8AC3E}">
        <p14:creationId xmlns:p14="http://schemas.microsoft.com/office/powerpoint/2010/main" val="2793373124"/>
      </p:ext>
    </p:extLst>
  </p:cSld>
  <p:clrMapOvr>
    <a:masterClrMapping/>
  </p:clrMapOvr>
  <mc:AlternateContent xmlns:mc="http://schemas.openxmlformats.org/markup-compatibility/2006" xmlns:p14="http://schemas.microsoft.com/office/powerpoint/2010/main">
    <mc:Choice Requires="p14">
      <p:transition spd="slow" p14:dur="2000" advTm="28355"/>
    </mc:Choice>
    <mc:Fallback xmlns="">
      <p:transition spd="slow" advTm="28355"/>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useBgFill="1">
        <p:nvSpPr>
          <p:cNvPr id="2" name="Rectangle 1">
            <a:extLst>
              <a:ext uri="{FF2B5EF4-FFF2-40B4-BE49-F238E27FC236}">
                <a16:creationId xmlns:a16="http://schemas.microsoft.com/office/drawing/2014/main" id="{B6B75317-7728-4CD0-8C58-F046BF2FCCAE}"/>
              </a:ext>
            </a:extLst>
          </p:cNvPr>
          <p:cNvSpPr/>
          <p:nvPr/>
        </p:nvSpPr>
        <p:spPr>
          <a:xfrm>
            <a:off x="4194091" y="762615"/>
            <a:ext cx="7542707" cy="923330"/>
          </a:xfrm>
          <a:prstGeom prst="rect">
            <a:avLst/>
          </a:prstGeom>
          <a:effectLst>
            <a:glow rad="139700">
              <a:schemeClr val="accent3">
                <a:satMod val="175000"/>
                <a:alpha val="40000"/>
              </a:schemeClr>
            </a:glow>
          </a:effectLst>
        </p:spPr>
        <p:txBody>
          <a:bodyPr wrap="none" lIns="91440" tIns="45720" rIns="91440" bIns="45720">
            <a:spAutoFit/>
          </a:bodyPr>
          <a:lstStyle/>
          <a:p>
            <a:pPr algn="ctr"/>
            <a:r>
              <a:rPr lang="en-US" sz="5400" b="1" spc="50" dirty="0">
                <a:ln w="9525" cmpd="sng">
                  <a:solidFill>
                    <a:schemeClr val="accent1"/>
                  </a:solidFill>
                  <a:prstDash val="solid"/>
                </a:ln>
                <a:solidFill>
                  <a:srgbClr val="70AD47">
                    <a:tint val="1000"/>
                  </a:srgbClr>
                </a:solidFill>
                <a:effectLst>
                  <a:glow rad="38100">
                    <a:schemeClr val="accent1">
                      <a:alpha val="40000"/>
                    </a:schemeClr>
                  </a:glow>
                </a:effectLst>
              </a:rPr>
              <a:t>TOUCH SCREEN DISPLAY</a:t>
            </a:r>
            <a:endParaRPr lang="en-US" sz="5400" b="1" cap="none" spc="50" dirty="0">
              <a:ln w="9525" cmpd="sng">
                <a:solidFill>
                  <a:schemeClr val="accent1"/>
                </a:solidFill>
                <a:prstDash val="solid"/>
              </a:ln>
              <a:solidFill>
                <a:srgbClr val="70AD47">
                  <a:tint val="1000"/>
                </a:srgbClr>
              </a:solidFill>
              <a:effectLst>
                <a:glow rad="38100">
                  <a:schemeClr val="accent1">
                    <a:alpha val="40000"/>
                  </a:schemeClr>
                </a:glow>
              </a:effectLst>
            </a:endParaRPr>
          </a:p>
        </p:txBody>
      </p:sp>
    </p:spTree>
    <p:extLst>
      <p:ext uri="{BB962C8B-B14F-4D97-AF65-F5344CB8AC3E}">
        <p14:creationId xmlns:p14="http://schemas.microsoft.com/office/powerpoint/2010/main" val="1535416066"/>
      </p:ext>
    </p:extLst>
  </p:cSld>
  <p:clrMapOvr>
    <a:masterClrMapping/>
  </p:clrMapOvr>
  <mc:AlternateContent xmlns:mc="http://schemas.openxmlformats.org/markup-compatibility/2006" xmlns:p14="http://schemas.microsoft.com/office/powerpoint/2010/main">
    <mc:Choice Requires="p14">
      <p:transition spd="slow" p14:dur="2000" advTm="37914"/>
    </mc:Choice>
    <mc:Fallback xmlns="">
      <p:transition spd="slow" advTm="37914"/>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489BE2-490E-46BB-9185-FE392A4084D1}"/>
              </a:ext>
            </a:extLst>
          </p:cNvPr>
          <p:cNvSpPr>
            <a:spLocks noGrp="1"/>
          </p:cNvSpPr>
          <p:nvPr>
            <p:ph type="title"/>
          </p:nvPr>
        </p:nvSpPr>
        <p:spPr>
          <a:xfrm flipV="1">
            <a:off x="604920" y="651954"/>
            <a:ext cx="11005887" cy="50202"/>
          </a:xfrm>
        </p:spPr>
        <p:txBody>
          <a:bodyPr>
            <a:normAutofit fontScale="90000"/>
          </a:bodyPr>
          <a:lstStyle/>
          <a:p>
            <a:endParaRPr lang="en-IN" dirty="0"/>
          </a:p>
        </p:txBody>
      </p:sp>
      <p:pic>
        <p:nvPicPr>
          <p:cNvPr id="4" name="Content Placeholder 8">
            <a:extLst>
              <a:ext uri="{FF2B5EF4-FFF2-40B4-BE49-F238E27FC236}">
                <a16:creationId xmlns:a16="http://schemas.microsoft.com/office/drawing/2014/main" id="{902DFB3C-E6BA-4E2C-B0C5-91170FAC1A24}"/>
              </a:ext>
            </a:extLst>
          </p:cNvPr>
          <p:cNvPicPr>
            <a:picLocks noGrp="1" noChangeAspect="1"/>
          </p:cNvPicPr>
          <p:nvPr>
            <p:ph idx="1"/>
          </p:nvPr>
        </p:nvPicPr>
        <p:blipFill>
          <a:blip r:embed="rId2"/>
          <a:stretch>
            <a:fillRect/>
          </a:stretch>
        </p:blipFill>
        <p:spPr>
          <a:xfrm>
            <a:off x="257175" y="702156"/>
            <a:ext cx="5376612" cy="3343783"/>
          </a:xfrm>
        </p:spPr>
      </p:pic>
      <p:sp>
        <p:nvSpPr>
          <p:cNvPr id="5" name="TextBox 4">
            <a:extLst>
              <a:ext uri="{FF2B5EF4-FFF2-40B4-BE49-F238E27FC236}">
                <a16:creationId xmlns:a16="http://schemas.microsoft.com/office/drawing/2014/main" id="{32B5F5D3-ABF0-4B6A-A23A-B9C022FB2F82}"/>
              </a:ext>
            </a:extLst>
          </p:cNvPr>
          <p:cNvSpPr txBox="1"/>
          <p:nvPr/>
        </p:nvSpPr>
        <p:spPr>
          <a:xfrm>
            <a:off x="257175" y="4304484"/>
            <a:ext cx="5076656" cy="2246769"/>
          </a:xfrm>
          <a:prstGeom prst="rect">
            <a:avLst/>
          </a:prstGeom>
          <a:noFill/>
        </p:spPr>
        <p:txBody>
          <a:bodyPr wrap="square" rtlCol="0">
            <a:spAutoFit/>
          </a:bodyPr>
          <a:lstStyle/>
          <a:p>
            <a:r>
              <a:rPr lang="en-IN" sz="2800" dirty="0">
                <a:solidFill>
                  <a:schemeClr val="bg1"/>
                </a:solidFill>
                <a:highlight>
                  <a:srgbClr val="000080"/>
                </a:highlight>
                <a:latin typeface="Bahnschrift Condensed" panose="020B0502040204020203" pitchFamily="34" charset="0"/>
              </a:rPr>
              <a:t>WORKING OF A LCD-</a:t>
            </a:r>
          </a:p>
          <a:p>
            <a:r>
              <a:rPr lang="en-IN" sz="2800" dirty="0">
                <a:solidFill>
                  <a:schemeClr val="bg1"/>
                </a:solidFill>
                <a:highlight>
                  <a:srgbClr val="000080"/>
                </a:highlight>
                <a:latin typeface="Bahnschrift Condensed" panose="020B0502040204020203" pitchFamily="34" charset="0"/>
              </a:rPr>
              <a:t>THE MOST IMPORTANT APPLICATION OF A TFT LIES IN THE LCD. THE TRANSPERENCY OF THESE TRANSISTORS WERE AN ACCOLADE FOR TFT.</a:t>
            </a:r>
          </a:p>
        </p:txBody>
      </p:sp>
      <p:pic>
        <p:nvPicPr>
          <p:cNvPr id="6" name="Picture 5">
            <a:extLst>
              <a:ext uri="{FF2B5EF4-FFF2-40B4-BE49-F238E27FC236}">
                <a16:creationId xmlns:a16="http://schemas.microsoft.com/office/drawing/2014/main" id="{A84F540C-19DC-41B6-AA54-40668F53250C}"/>
              </a:ext>
            </a:extLst>
          </p:cNvPr>
          <p:cNvPicPr>
            <a:picLocks noChangeAspect="1"/>
          </p:cNvPicPr>
          <p:nvPr/>
        </p:nvPicPr>
        <p:blipFill>
          <a:blip r:embed="rId3"/>
          <a:stretch>
            <a:fillRect/>
          </a:stretch>
        </p:blipFill>
        <p:spPr>
          <a:xfrm>
            <a:off x="5695950" y="702156"/>
            <a:ext cx="5977020" cy="2493906"/>
          </a:xfrm>
          <a:prstGeom prst="rect">
            <a:avLst/>
          </a:prstGeom>
        </p:spPr>
      </p:pic>
      <p:sp>
        <p:nvSpPr>
          <p:cNvPr id="7" name="TextBox 6">
            <a:extLst>
              <a:ext uri="{FF2B5EF4-FFF2-40B4-BE49-F238E27FC236}">
                <a16:creationId xmlns:a16="http://schemas.microsoft.com/office/drawing/2014/main" id="{311BF95B-5B6A-4EDE-8326-A28D7D3D349F}"/>
              </a:ext>
            </a:extLst>
          </p:cNvPr>
          <p:cNvSpPr txBox="1"/>
          <p:nvPr/>
        </p:nvSpPr>
        <p:spPr>
          <a:xfrm>
            <a:off x="6107863" y="3277540"/>
            <a:ext cx="6681705" cy="523220"/>
          </a:xfrm>
          <a:prstGeom prst="rect">
            <a:avLst/>
          </a:prstGeom>
          <a:noFill/>
        </p:spPr>
        <p:txBody>
          <a:bodyPr wrap="square" rtlCol="0">
            <a:spAutoFit/>
          </a:bodyPr>
          <a:lstStyle/>
          <a:p>
            <a:r>
              <a:rPr lang="en-IN" sz="2800" b="1" dirty="0">
                <a:solidFill>
                  <a:schemeClr val="bg1"/>
                </a:solidFill>
                <a:highlight>
                  <a:srgbClr val="000080"/>
                </a:highlight>
              </a:rPr>
              <a:t>TFT FINDS ITS APPLICATIONS IN LED</a:t>
            </a:r>
          </a:p>
        </p:txBody>
      </p:sp>
      <p:pic>
        <p:nvPicPr>
          <p:cNvPr id="8" name="Picture 7">
            <a:extLst>
              <a:ext uri="{FF2B5EF4-FFF2-40B4-BE49-F238E27FC236}">
                <a16:creationId xmlns:a16="http://schemas.microsoft.com/office/drawing/2014/main" id="{12514897-3AC5-41B6-AC6D-B32C560030FB}"/>
              </a:ext>
            </a:extLst>
          </p:cNvPr>
          <p:cNvPicPr>
            <a:picLocks noChangeAspect="1"/>
          </p:cNvPicPr>
          <p:nvPr/>
        </p:nvPicPr>
        <p:blipFill>
          <a:blip r:embed="rId4"/>
          <a:stretch>
            <a:fillRect/>
          </a:stretch>
        </p:blipFill>
        <p:spPr>
          <a:xfrm>
            <a:off x="5695949" y="4148394"/>
            <a:ext cx="4333875" cy="2402859"/>
          </a:xfrm>
          <a:prstGeom prst="rect">
            <a:avLst/>
          </a:prstGeom>
        </p:spPr>
      </p:pic>
      <p:sp>
        <p:nvSpPr>
          <p:cNvPr id="9" name="TextBox 8">
            <a:extLst>
              <a:ext uri="{FF2B5EF4-FFF2-40B4-BE49-F238E27FC236}">
                <a16:creationId xmlns:a16="http://schemas.microsoft.com/office/drawing/2014/main" id="{56F8A943-086C-46BC-A78A-957C342DD432}"/>
              </a:ext>
            </a:extLst>
          </p:cNvPr>
          <p:cNvSpPr txBox="1"/>
          <p:nvPr/>
        </p:nvSpPr>
        <p:spPr>
          <a:xfrm>
            <a:off x="10029825" y="4726292"/>
            <a:ext cx="2162175" cy="954107"/>
          </a:xfrm>
          <a:prstGeom prst="rect">
            <a:avLst/>
          </a:prstGeom>
          <a:noFill/>
        </p:spPr>
        <p:txBody>
          <a:bodyPr wrap="square" rtlCol="0">
            <a:spAutoFit/>
          </a:bodyPr>
          <a:lstStyle/>
          <a:p>
            <a:r>
              <a:rPr lang="en-IN" sz="2800" b="1" dirty="0">
                <a:solidFill>
                  <a:schemeClr val="bg1"/>
                </a:solidFill>
                <a:highlight>
                  <a:srgbClr val="000080"/>
                </a:highlight>
              </a:rPr>
              <a:t>RFID ALSO USES TFT</a:t>
            </a:r>
          </a:p>
        </p:txBody>
      </p:sp>
      <p:cxnSp>
        <p:nvCxnSpPr>
          <p:cNvPr id="11" name="Straight Connector 10">
            <a:extLst>
              <a:ext uri="{FF2B5EF4-FFF2-40B4-BE49-F238E27FC236}">
                <a16:creationId xmlns:a16="http://schemas.microsoft.com/office/drawing/2014/main" id="{335C55D3-6DA1-42AA-B2B6-31A9CD3ABBEE}"/>
              </a:ext>
            </a:extLst>
          </p:cNvPr>
          <p:cNvCxnSpPr>
            <a:cxnSpLocks/>
          </p:cNvCxnSpPr>
          <p:nvPr/>
        </p:nvCxnSpPr>
        <p:spPr>
          <a:xfrm>
            <a:off x="2047875" y="1476375"/>
            <a:ext cx="714375" cy="0"/>
          </a:xfrm>
          <a:prstGeom prst="line">
            <a:avLst/>
          </a:prstGeom>
        </p:spPr>
        <p:style>
          <a:lnRef idx="1">
            <a:schemeClr val="dk1"/>
          </a:lnRef>
          <a:fillRef idx="0">
            <a:schemeClr val="dk1"/>
          </a:fillRef>
          <a:effectRef idx="0">
            <a:schemeClr val="dk1"/>
          </a:effectRef>
          <a:fontRef idx="minor">
            <a:schemeClr val="tx1"/>
          </a:fontRef>
        </p:style>
      </p:cxnSp>
      <p:cxnSp>
        <p:nvCxnSpPr>
          <p:cNvPr id="14" name="Connector: Curved 13">
            <a:extLst>
              <a:ext uri="{FF2B5EF4-FFF2-40B4-BE49-F238E27FC236}">
                <a16:creationId xmlns:a16="http://schemas.microsoft.com/office/drawing/2014/main" id="{2F7F69BD-E25C-401F-AD80-A0E942685169}"/>
              </a:ext>
            </a:extLst>
          </p:cNvPr>
          <p:cNvCxnSpPr/>
          <p:nvPr/>
        </p:nvCxnSpPr>
        <p:spPr>
          <a:xfrm rot="16200000" flipH="1">
            <a:off x="3189929" y="3487095"/>
            <a:ext cx="1706867" cy="771525"/>
          </a:xfrm>
          <a:prstGeom prst="curvedConnector3">
            <a:avLst>
              <a:gd name="adj1" fmla="val 47768"/>
            </a:avLst>
          </a:prstGeom>
          <a:ln>
            <a:headEnd type="triangle"/>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55296071"/>
      </p:ext>
    </p:extLst>
  </p:cSld>
  <p:clrMapOvr>
    <a:masterClrMapping/>
  </p:clrMapOvr>
  <mc:AlternateContent xmlns:mc="http://schemas.openxmlformats.org/markup-compatibility/2006" xmlns:p14="http://schemas.microsoft.com/office/powerpoint/2010/main">
    <mc:Choice Requires="p14">
      <p:transition spd="slow" p14:dur="2000" advTm="60012"/>
    </mc:Choice>
    <mc:Fallback xmlns="">
      <p:transition spd="slow" advTm="60012"/>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685F2A-32E4-4BFD-8E04-0695F57E76DD}"/>
              </a:ext>
            </a:extLst>
          </p:cNvPr>
          <p:cNvSpPr>
            <a:spLocks noGrp="1"/>
          </p:cNvSpPr>
          <p:nvPr>
            <p:ph type="title"/>
          </p:nvPr>
        </p:nvSpPr>
        <p:spPr>
          <a:xfrm>
            <a:off x="581192" y="702156"/>
            <a:ext cx="11029616" cy="517044"/>
          </a:xfrm>
        </p:spPr>
        <p:txBody>
          <a:bodyPr>
            <a:normAutofit fontScale="90000"/>
          </a:bodyPr>
          <a:lstStyle/>
          <a:p>
            <a:r>
              <a:rPr lang="en-IN" dirty="0"/>
              <a:t>WAYS TO SYNTHESIZE GRAPHENE-</a:t>
            </a:r>
          </a:p>
        </p:txBody>
      </p:sp>
      <p:pic>
        <p:nvPicPr>
          <p:cNvPr id="9" name="Content Placeholder 8">
            <a:extLst>
              <a:ext uri="{FF2B5EF4-FFF2-40B4-BE49-F238E27FC236}">
                <a16:creationId xmlns:a16="http://schemas.microsoft.com/office/drawing/2014/main" id="{31A20A37-0BBF-43F5-8E5A-C9368A862CC7}"/>
              </a:ext>
            </a:extLst>
          </p:cNvPr>
          <p:cNvPicPr>
            <a:picLocks noGrp="1" noChangeAspect="1"/>
          </p:cNvPicPr>
          <p:nvPr>
            <p:ph idx="1"/>
          </p:nvPr>
        </p:nvPicPr>
        <p:blipFill rotWithShape="1">
          <a:blip r:embed="rId2"/>
          <a:srcRect l="23906" t="13473" r="19453" b="28611"/>
          <a:stretch/>
        </p:blipFill>
        <p:spPr>
          <a:xfrm>
            <a:off x="828675" y="1348029"/>
            <a:ext cx="10401300" cy="5412678"/>
          </a:xfrm>
          <a:prstGeom prst="rect">
            <a:avLst/>
          </a:prstGeom>
        </p:spPr>
      </p:pic>
    </p:spTree>
    <p:extLst>
      <p:ext uri="{BB962C8B-B14F-4D97-AF65-F5344CB8AC3E}">
        <p14:creationId xmlns:p14="http://schemas.microsoft.com/office/powerpoint/2010/main" val="2244071811"/>
      </p:ext>
    </p:extLst>
  </p:cSld>
  <p:clrMapOvr>
    <a:masterClrMapping/>
  </p:clrMapOvr>
  <mc:AlternateContent xmlns:mc="http://schemas.openxmlformats.org/markup-compatibility/2006" xmlns:p14="http://schemas.microsoft.com/office/powerpoint/2010/main">
    <mc:Choice Requires="p14">
      <p:transition spd="slow" p14:dur="2000" advTm="12967"/>
    </mc:Choice>
    <mc:Fallback xmlns="">
      <p:transition spd="slow" advTm="1296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0.3|18.8|7|10.1"/>
</p:tagLst>
</file>

<file path=ppt/tags/tag2.xml><?xml version="1.0" encoding="utf-8"?>
<p:tagLst xmlns:a="http://schemas.openxmlformats.org/drawingml/2006/main" xmlns:r="http://schemas.openxmlformats.org/officeDocument/2006/relationships" xmlns:p="http://schemas.openxmlformats.org/presentationml/2006/main">
  <p:tag name="TIMING" val="|4.3"/>
</p:tagLst>
</file>

<file path=ppt/theme/theme1.xml><?xml version="1.0" encoding="utf-8"?>
<a:theme xmlns:a="http://schemas.openxmlformats.org/drawingml/2006/main" name="DividendVTI">
  <a:themeElements>
    <a:clrScheme name="Aspect">
      <a:dk1>
        <a:sysClr val="windowText" lastClr="000000"/>
      </a:dk1>
      <a:lt1>
        <a:sysClr val="window" lastClr="FFFFFF"/>
      </a:lt1>
      <a:dk2>
        <a:srgbClr val="585753"/>
      </a:dk2>
      <a:lt2>
        <a:srgbClr val="EBDDC3"/>
      </a:lt2>
      <a:accent1>
        <a:srgbClr val="71B9E4"/>
      </a:accent1>
      <a:accent2>
        <a:srgbClr val="E25D3C"/>
      </a:accent2>
      <a:accent3>
        <a:srgbClr val="BDB59D"/>
      </a:accent3>
      <a:accent4>
        <a:srgbClr val="A5AB81"/>
      </a:accent4>
      <a:accent5>
        <a:srgbClr val="7BA79D"/>
      </a:accent5>
      <a:accent6>
        <a:srgbClr val="968C8C"/>
      </a:accent6>
      <a:hlink>
        <a:srgbClr val="F7B615"/>
      </a:hlink>
      <a:folHlink>
        <a:srgbClr val="704404"/>
      </a:folHlink>
    </a:clrScheme>
    <a:fontScheme name="Dividend">
      <a:majorFont>
        <a:latin typeface="Franklin Gothic Demi"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VTI" id="{97558BDE-0B66-457C-BB6F-7B1B22DAA9B8}" vid="{F53508A3-AC60-448A-AF37-934D5F1A0D5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a410dd7f93c95333ffa1b60ed6adedd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a936d9baba76aa3866493feff160faab"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B3242A4-1E6A-4E02-809C-4A24066EC01D}">
  <ds:schemaRefs>
    <ds:schemaRef ds:uri="http://schemas.microsoft.com/sharepoint/v3/contenttype/forms"/>
  </ds:schemaRefs>
</ds:datastoreItem>
</file>

<file path=customXml/itemProps2.xml><?xml version="1.0" encoding="utf-8"?>
<ds:datastoreItem xmlns:ds="http://schemas.openxmlformats.org/officeDocument/2006/customXml" ds:itemID="{FBD2D995-20F0-4C14-BF62-1248AB4B484D}">
  <ds:schemaRefs>
    <ds:schemaRef ds:uri="http://schemas.microsoft.com/office/infopath/2007/PartnerControls"/>
    <ds:schemaRef ds:uri="http://schemas.microsoft.com/office/2006/documentManagement/types"/>
    <ds:schemaRef ds:uri="http://purl.org/dc/terms/"/>
    <ds:schemaRef ds:uri="http://purl.org/dc/elements/1.1/"/>
    <ds:schemaRef ds:uri="http://www.w3.org/XML/1998/namespace"/>
    <ds:schemaRef ds:uri="http://schemas.microsoft.com/office/2006/metadata/properties"/>
    <ds:schemaRef ds:uri="http://schemas.openxmlformats.org/package/2006/metadata/core-properties"/>
    <ds:schemaRef ds:uri="http://purl.org/dc/dcmitype/"/>
    <ds:schemaRef ds:uri="16c05727-aa75-4e4a-9b5f-8a80a1165891"/>
    <ds:schemaRef ds:uri="71af3243-3dd4-4a8d-8c0d-dd76da1f02a5"/>
  </ds:schemaRefs>
</ds:datastoreItem>
</file>

<file path=customXml/itemProps3.xml><?xml version="1.0" encoding="utf-8"?>
<ds:datastoreItem xmlns:ds="http://schemas.openxmlformats.org/officeDocument/2006/customXml" ds:itemID="{965255AC-12AC-4323-AA35-9BAC798B66B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{ECA327A2-E9C3-4C69-AC2F-184DBBBDA522}tf67061901</Template>
  <TotalTime>6210</TotalTime>
  <Words>603</Words>
  <Application>Microsoft Office PowerPoint</Application>
  <PresentationFormat>Widescreen</PresentationFormat>
  <Paragraphs>55</Paragraphs>
  <Slides>19</Slides>
  <Notes>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19</vt:i4>
      </vt:variant>
    </vt:vector>
  </HeadingPairs>
  <TitlesOfParts>
    <vt:vector size="30" baseType="lpstr">
      <vt:lpstr>Arial</vt:lpstr>
      <vt:lpstr>Arial</vt:lpstr>
      <vt:lpstr>Arial Black</vt:lpstr>
      <vt:lpstr>Bahnschrift Condensed</vt:lpstr>
      <vt:lpstr>Bahnschrift SemiBold Condensed</vt:lpstr>
      <vt:lpstr>Cambria Math</vt:lpstr>
      <vt:lpstr>Franklin Gothic Book</vt:lpstr>
      <vt:lpstr>Franklin Gothic Demi</vt:lpstr>
      <vt:lpstr>Gill Sans MT</vt:lpstr>
      <vt:lpstr>Wingdings 2</vt:lpstr>
      <vt:lpstr>DividendVTI</vt:lpstr>
      <vt:lpstr>Nanoscale  and nanotechnology</vt:lpstr>
      <vt:lpstr>Time line of some greatest revelations  in the field of nanoscience-</vt:lpstr>
      <vt:lpstr>A flow chart of discussions in  nanotechnology-</vt:lpstr>
      <vt:lpstr>Structure of graphene-</vt:lpstr>
      <vt:lpstr>THIN FILM  TRANSISTORS(TFT)</vt:lpstr>
      <vt:lpstr>Properties of TFT due to unique structure-</vt:lpstr>
      <vt:lpstr>PowerPoint Presentation</vt:lpstr>
      <vt:lpstr>PowerPoint Presentation</vt:lpstr>
      <vt:lpstr>WAYS TO SYNTHESIZE GRAPHENE-</vt:lpstr>
      <vt:lpstr>Manufacture of touch panel using graphene-</vt:lpstr>
      <vt:lpstr>Transition metal dichalcogenides based circuits</vt:lpstr>
      <vt:lpstr>Squid (superconducting quantum interference device)-</vt:lpstr>
      <vt:lpstr>Squid (superconducting quantum interference device)-</vt:lpstr>
      <vt:lpstr>Fabrication of a : Compact SQUID realized in a double layer graphene heterostructure </vt:lpstr>
      <vt:lpstr>Neuromorphic nanoelectronic materials</vt:lpstr>
      <vt:lpstr>Neuromorphic nano electronic materials</vt:lpstr>
      <vt:lpstr>Large Piezoelectric Strain in Sub-10 Nanometer Two-Dimensional Polyvinylidene Fluoride Nanoflakes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Nanoscale  and nanotechnology</dc:title>
  <dc:creator>lavanya gune</dc:creator>
  <cp:lastModifiedBy>lavanya gune</cp:lastModifiedBy>
  <cp:revision>62</cp:revision>
  <dcterms:created xsi:type="dcterms:W3CDTF">2020-08-19T03:52:20Z</dcterms:created>
  <dcterms:modified xsi:type="dcterms:W3CDTF">2021-08-19T14:58:06Z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